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73" r:id="rId4"/>
    <p:sldId id="259" r:id="rId5"/>
    <p:sldId id="263"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95082" autoAdjust="0"/>
  </p:normalViewPr>
  <p:slideViewPr>
    <p:cSldViewPr snapToGrid="0" snapToObjects="1">
      <p:cViewPr varScale="1">
        <p:scale>
          <a:sx n="84" d="100"/>
          <a:sy n="84" d="100"/>
        </p:scale>
        <p:origin x="-136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research\projects\UbiGreen\UbiGreen_v2.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research\projects\UbiGreen\Trunk\Study\UbiGreen%20(9).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research\projects\UbiGreen\UbiGreen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chemeClr val="tx1">
                  <a:lumMod val="85000"/>
                  <a:lumOff val="15000"/>
                </a:schemeClr>
              </a:solidFill>
            </a:ln>
          </c:spPr>
          <c:dLbls>
            <c:dLbl>
              <c:idx val="0"/>
              <c:layout/>
              <c:tx>
                <c:rich>
                  <a:bodyPr/>
                  <a:lstStyle/>
                  <a:p>
                    <a:r>
                      <a:rPr lang="en-US" sz="1600"/>
                      <a:t>Train Ride 2%</a:t>
                    </a:r>
                  </a:p>
                </c:rich>
              </c:tx>
              <c:showLegendKey val="0"/>
              <c:showVal val="0"/>
              <c:showCatName val="1"/>
              <c:showSerName val="0"/>
              <c:showPercent val="1"/>
              <c:showBubbleSize val="0"/>
            </c:dLbl>
            <c:dLbl>
              <c:idx val="1"/>
              <c:layout/>
              <c:tx>
                <c:rich>
                  <a:bodyPr/>
                  <a:lstStyle/>
                  <a:p>
                    <a:r>
                      <a:rPr lang="en-US" sz="1600"/>
                      <a:t>Car-pools
19%</a:t>
                    </a:r>
                  </a:p>
                </c:rich>
              </c:tx>
              <c:showLegendKey val="0"/>
              <c:showVal val="0"/>
              <c:showCatName val="1"/>
              <c:showSerName val="0"/>
              <c:showPercent val="1"/>
              <c:showBubbleSize val="0"/>
            </c:dLbl>
            <c:dLbl>
              <c:idx val="2"/>
              <c:layout/>
              <c:tx>
                <c:rich>
                  <a:bodyPr/>
                  <a:lstStyle/>
                  <a:p>
                    <a:r>
                      <a:rPr lang="en-US" sz="1600"/>
                      <a:t>Walk
31%</a:t>
                    </a:r>
                  </a:p>
                </c:rich>
              </c:tx>
              <c:showLegendKey val="0"/>
              <c:showVal val="0"/>
              <c:showCatName val="1"/>
              <c:showSerName val="0"/>
              <c:showPercent val="1"/>
              <c:showBubbleSize val="0"/>
            </c:dLbl>
            <c:dLbl>
              <c:idx val="3"/>
              <c:layout/>
              <c:tx>
                <c:rich>
                  <a:bodyPr/>
                  <a:lstStyle/>
                  <a:p>
                    <a:r>
                      <a:rPr lang="en-US" sz="1600"/>
                      <a:t>Run</a:t>
                    </a:r>
                    <a:r>
                      <a:rPr lang="en-US" sz="1600" baseline="0"/>
                      <a:t> </a:t>
                    </a:r>
                    <a:r>
                      <a:rPr lang="en-US" sz="1600"/>
                      <a:t>1%</a:t>
                    </a:r>
                  </a:p>
                </c:rich>
              </c:tx>
              <c:showLegendKey val="0"/>
              <c:showVal val="0"/>
              <c:showCatName val="1"/>
              <c:showSerName val="0"/>
              <c:showPercent val="1"/>
              <c:showBubbleSize val="0"/>
            </c:dLbl>
            <c:dLbl>
              <c:idx val="5"/>
              <c:layout/>
              <c:tx>
                <c:rich>
                  <a:bodyPr/>
                  <a:lstStyle/>
                  <a:p>
                    <a:r>
                      <a:rPr lang="en-US" sz="1600"/>
                      <a:t>Bike Rides
6%</a:t>
                    </a:r>
                  </a:p>
                </c:rich>
              </c:tx>
              <c:showLegendKey val="0"/>
              <c:showVal val="0"/>
              <c:showCatName val="1"/>
              <c:showSerName val="0"/>
              <c:showPercent val="1"/>
              <c:showBubbleSize val="0"/>
            </c:dLbl>
            <c:dLbl>
              <c:idx val="6"/>
              <c:layout/>
              <c:tx>
                <c:rich>
                  <a:bodyPr/>
                  <a:lstStyle/>
                  <a:p>
                    <a:r>
                      <a:rPr lang="en-US" sz="1600"/>
                      <a:t>Drive Alone 
22%</a:t>
                    </a:r>
                  </a:p>
                </c:rich>
              </c:tx>
              <c:showLegendKey val="0"/>
              <c:showVal val="0"/>
              <c:showCatName val="1"/>
              <c:showSerName val="0"/>
              <c:showPercent val="1"/>
              <c:showBubbleSize val="0"/>
            </c:dLbl>
            <c:numFmt formatCode="General" sourceLinked="0"/>
            <c:txPr>
              <a:bodyPr/>
              <a:lstStyle/>
              <a:p>
                <a:pPr>
                  <a:defRPr sz="1600" b="1"/>
                </a:pPr>
                <a:endParaRPr lang="en-US"/>
              </a:p>
            </c:txPr>
            <c:showLegendKey val="0"/>
            <c:showVal val="0"/>
            <c:showCatName val="1"/>
            <c:showSerName val="0"/>
            <c:showPercent val="1"/>
            <c:showBubbleSize val="0"/>
            <c:showLeaderLines val="1"/>
          </c:dLbls>
          <c:cat>
            <c:strRef>
              <c:f>Activity!$B$47:$H$47</c:f>
              <c:strCache>
                <c:ptCount val="7"/>
                <c:pt idx="0">
                  <c:v>Train Rides</c:v>
                </c:pt>
                <c:pt idx="1">
                  <c:v>Carpools</c:v>
                </c:pt>
                <c:pt idx="2">
                  <c:v>Walks</c:v>
                </c:pt>
                <c:pt idx="3">
                  <c:v>Runs</c:v>
                </c:pt>
                <c:pt idx="4">
                  <c:v>Bus Rides</c:v>
                </c:pt>
                <c:pt idx="5">
                  <c:v>Bike Rides</c:v>
                </c:pt>
                <c:pt idx="6">
                  <c:v>Drive Alone Instances</c:v>
                </c:pt>
              </c:strCache>
            </c:strRef>
          </c:cat>
          <c:val>
            <c:numRef>
              <c:f>Activity!$B$66:$H$66</c:f>
              <c:numCache>
                <c:formatCode>0.0%</c:formatCode>
                <c:ptCount val="7"/>
                <c:pt idx="0">
                  <c:v>0.0235191637630662</c:v>
                </c:pt>
                <c:pt idx="1">
                  <c:v>0.189895470383278</c:v>
                </c:pt>
                <c:pt idx="2">
                  <c:v>0.310104529616725</c:v>
                </c:pt>
                <c:pt idx="3">
                  <c:v>0.0113240418118467</c:v>
                </c:pt>
                <c:pt idx="4">
                  <c:v>0.185540069686414</c:v>
                </c:pt>
                <c:pt idx="5">
                  <c:v>0.0548780487804877</c:v>
                </c:pt>
                <c:pt idx="6">
                  <c:v>0.224738675958188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1924505667467"/>
          <c:y val="0.0513411314915115"/>
          <c:w val="0.77597485067085"/>
          <c:h val="0.670034504113952"/>
        </c:manualLayout>
      </c:layout>
      <c:barChart>
        <c:barDir val="col"/>
        <c:grouping val="clustered"/>
        <c:varyColors val="0"/>
        <c:ser>
          <c:idx val="0"/>
          <c:order val="0"/>
          <c:tx>
            <c:strRef>
              <c:f>RideLengths!$B$156</c:f>
              <c:strCache>
                <c:ptCount val="1"/>
                <c:pt idx="0">
                  <c:v>Count</c:v>
                </c:pt>
              </c:strCache>
            </c:strRef>
          </c:tx>
          <c:spPr>
            <a:ln>
              <a:solidFill>
                <a:srgbClr val="000000"/>
              </a:solidFill>
            </a:ln>
          </c:spPr>
          <c:invertIfNegative val="0"/>
          <c:cat>
            <c:strRef>
              <c:f>RideLengths!$A$157:$A$163</c:f>
              <c:strCache>
                <c:ptCount val="7"/>
                <c:pt idx="0">
                  <c:v>Walk</c:v>
                </c:pt>
                <c:pt idx="1">
                  <c:v>Drive Alone</c:v>
                </c:pt>
                <c:pt idx="2">
                  <c:v>Carpool</c:v>
                </c:pt>
                <c:pt idx="3">
                  <c:v>Bus</c:v>
                </c:pt>
                <c:pt idx="4">
                  <c:v>Bike</c:v>
                </c:pt>
                <c:pt idx="5">
                  <c:v>Run</c:v>
                </c:pt>
                <c:pt idx="6">
                  <c:v>Train</c:v>
                </c:pt>
              </c:strCache>
            </c:strRef>
          </c:cat>
          <c:val>
            <c:numRef>
              <c:f>RideLengths!$B$157:$B$163</c:f>
              <c:numCache>
                <c:formatCode>General</c:formatCode>
                <c:ptCount val="7"/>
                <c:pt idx="0">
                  <c:v>355.0</c:v>
                </c:pt>
                <c:pt idx="1">
                  <c:v>257.0</c:v>
                </c:pt>
                <c:pt idx="2">
                  <c:v>217.0</c:v>
                </c:pt>
                <c:pt idx="3">
                  <c:v>212.0</c:v>
                </c:pt>
                <c:pt idx="4">
                  <c:v>63.0</c:v>
                </c:pt>
                <c:pt idx="5">
                  <c:v>13.0</c:v>
                </c:pt>
                <c:pt idx="6">
                  <c:v>12.0</c:v>
                </c:pt>
              </c:numCache>
            </c:numRef>
          </c:val>
        </c:ser>
        <c:dLbls>
          <c:showLegendKey val="0"/>
          <c:showVal val="0"/>
          <c:showCatName val="0"/>
          <c:showSerName val="0"/>
          <c:showPercent val="0"/>
          <c:showBubbleSize val="0"/>
        </c:dLbls>
        <c:gapWidth val="75"/>
        <c:axId val="-2004019032"/>
        <c:axId val="-2042521000"/>
      </c:barChart>
      <c:catAx>
        <c:axId val="-2004019032"/>
        <c:scaling>
          <c:orientation val="minMax"/>
        </c:scaling>
        <c:delete val="0"/>
        <c:axPos val="b"/>
        <c:majorTickMark val="out"/>
        <c:minorTickMark val="none"/>
        <c:tickLblPos val="nextTo"/>
        <c:txPr>
          <a:bodyPr rot="-3240000"/>
          <a:lstStyle/>
          <a:p>
            <a:pPr>
              <a:defRPr sz="1400"/>
            </a:pPr>
            <a:endParaRPr lang="en-US"/>
          </a:p>
        </c:txPr>
        <c:crossAx val="-2042521000"/>
        <c:crosses val="autoZero"/>
        <c:auto val="1"/>
        <c:lblAlgn val="ctr"/>
        <c:lblOffset val="100"/>
        <c:noMultiLvlLbl val="0"/>
      </c:catAx>
      <c:valAx>
        <c:axId val="-2042521000"/>
        <c:scaling>
          <c:orientation val="minMax"/>
        </c:scaling>
        <c:delete val="0"/>
        <c:axPos val="l"/>
        <c:majorGridlines>
          <c:spPr>
            <a:ln>
              <a:solidFill>
                <a:schemeClr val="bg1">
                  <a:lumMod val="85000"/>
                </a:schemeClr>
              </a:solidFill>
            </a:ln>
          </c:spPr>
        </c:majorGridlines>
        <c:title>
          <c:tx>
            <c:rich>
              <a:bodyPr rot="-5400000" vert="horz"/>
              <a:lstStyle/>
              <a:p>
                <a:pPr>
                  <a:defRPr/>
                </a:pPr>
                <a:r>
                  <a:rPr lang="en-US" sz="2000" dirty="0" smtClean="0"/>
                  <a:t>#</a:t>
                </a:r>
                <a:r>
                  <a:rPr lang="en-US" sz="2000" baseline="0" dirty="0" smtClean="0"/>
                  <a:t> of Observed Events</a:t>
                </a:r>
                <a:endParaRPr lang="en-US" sz="2000" dirty="0"/>
              </a:p>
            </c:rich>
          </c:tx>
          <c:layout/>
          <c:overlay val="0"/>
        </c:title>
        <c:numFmt formatCode="General" sourceLinked="0"/>
        <c:majorTickMark val="out"/>
        <c:minorTickMark val="none"/>
        <c:tickLblPos val="nextTo"/>
        <c:txPr>
          <a:bodyPr/>
          <a:lstStyle/>
          <a:p>
            <a:pPr>
              <a:defRPr sz="1600"/>
            </a:pPr>
            <a:endParaRPr lang="en-US"/>
          </a:p>
        </c:txPr>
        <c:crossAx val="-2004019032"/>
        <c:crosses val="autoZero"/>
        <c:crossBetween val="between"/>
        <c:majorUnit val="100.0"/>
      </c:valAx>
    </c:plotArea>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866646476884"/>
          <c:y val="0.161597028194056"/>
          <c:w val="0.896396502119927"/>
          <c:h val="0.641129243925158"/>
        </c:manualLayout>
      </c:layout>
      <c:barChart>
        <c:barDir val="col"/>
        <c:grouping val="percentStacked"/>
        <c:varyColors val="0"/>
        <c:ser>
          <c:idx val="0"/>
          <c:order val="0"/>
          <c:tx>
            <c:strRef>
              <c:f>DataSource!$G$37</c:f>
              <c:strCache>
                <c:ptCount val="1"/>
                <c:pt idx="0">
                  <c:v>Manual</c:v>
                </c:pt>
              </c:strCache>
            </c:strRef>
          </c:tx>
          <c:spPr>
            <a:ln>
              <a:solidFill>
                <a:srgbClr val="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DataSource!$G$38:$G$45</c:f>
              <c:numCache>
                <c:formatCode>0.0%</c:formatCode>
                <c:ptCount val="8"/>
                <c:pt idx="0">
                  <c:v>0.0196506550218341</c:v>
                </c:pt>
                <c:pt idx="1">
                  <c:v>0.224890829694323</c:v>
                </c:pt>
                <c:pt idx="2">
                  <c:v>0.181222707423581</c:v>
                </c:pt>
                <c:pt idx="3">
                  <c:v>0.0152838427947598</c:v>
                </c:pt>
                <c:pt idx="4">
                  <c:v>0.165938864628821</c:v>
                </c:pt>
                <c:pt idx="5">
                  <c:v>0.0240174672489083</c:v>
                </c:pt>
                <c:pt idx="6">
                  <c:v>0.368995633187776</c:v>
                </c:pt>
                <c:pt idx="7">
                  <c:v>0.405668733392387</c:v>
                </c:pt>
              </c:numCache>
            </c:numRef>
          </c:val>
        </c:ser>
        <c:ser>
          <c:idx val="1"/>
          <c:order val="1"/>
          <c:tx>
            <c:strRef>
              <c:f>DataSource!$H$37</c:f>
              <c:strCache>
                <c:ptCount val="1"/>
                <c:pt idx="0">
                  <c:v>GSM</c:v>
                </c:pt>
              </c:strCache>
            </c:strRef>
          </c:tx>
          <c:spPr>
            <a:ln>
              <a:solidFill>
                <a:srgbClr val="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DataSource!$H$38:$H$45</c:f>
              <c:numCache>
                <c:formatCode>0.0%</c:formatCode>
                <c:ptCount val="8"/>
                <c:pt idx="0">
                  <c:v>0.00753768844221116</c:v>
                </c:pt>
                <c:pt idx="1">
                  <c:v>0.286432160804023</c:v>
                </c:pt>
                <c:pt idx="2">
                  <c:v>0.133165829145729</c:v>
                </c:pt>
                <c:pt idx="3">
                  <c:v>0.00753768844221116</c:v>
                </c:pt>
                <c:pt idx="4">
                  <c:v>0.341708542713568</c:v>
                </c:pt>
                <c:pt idx="5">
                  <c:v>0.00251256281407035</c:v>
                </c:pt>
                <c:pt idx="6">
                  <c:v>0.221105527638188</c:v>
                </c:pt>
                <c:pt idx="7">
                  <c:v>0.352524357838795</c:v>
                </c:pt>
              </c:numCache>
            </c:numRef>
          </c:val>
        </c:ser>
        <c:ser>
          <c:idx val="2"/>
          <c:order val="2"/>
          <c:tx>
            <c:strRef>
              <c:f>DataSource!$I$37</c:f>
              <c:strCache>
                <c:ptCount val="1"/>
                <c:pt idx="0">
                  <c:v>MSP</c:v>
                </c:pt>
              </c:strCache>
            </c:strRef>
          </c:tx>
          <c:spPr>
            <a:ln>
              <a:solidFill>
                <a:sysClr val="windowText" lastClr="000000"/>
              </a:solidFill>
            </a:ln>
          </c:spPr>
          <c:invertIfNegative val="0"/>
          <c:cat>
            <c:strRef>
              <c:f>DataSource!$F$38:$F$45</c:f>
              <c:strCache>
                <c:ptCount val="8"/>
                <c:pt idx="0">
                  <c:v>Train</c:v>
                </c:pt>
                <c:pt idx="1">
                  <c:v>Carpool</c:v>
                </c:pt>
                <c:pt idx="2">
                  <c:v>Walking</c:v>
                </c:pt>
                <c:pt idx="3">
                  <c:v>Runs</c:v>
                </c:pt>
                <c:pt idx="4">
                  <c:v>Bus</c:v>
                </c:pt>
                <c:pt idx="5">
                  <c:v>Biking</c:v>
                </c:pt>
                <c:pt idx="6">
                  <c:v>Driving Alone</c:v>
                </c:pt>
                <c:pt idx="7">
                  <c:v>Total</c:v>
                </c:pt>
              </c:strCache>
            </c:strRef>
          </c:cat>
          <c:val>
            <c:numRef>
              <c:f>DataSource!$I$38:$I$45</c:f>
              <c:numCache>
                <c:formatCode>0.0%</c:formatCode>
                <c:ptCount val="8"/>
                <c:pt idx="0">
                  <c:v>0.0</c:v>
                </c:pt>
                <c:pt idx="1">
                  <c:v>0.0</c:v>
                </c:pt>
                <c:pt idx="2">
                  <c:v>0.802197802197809</c:v>
                </c:pt>
                <c:pt idx="3">
                  <c:v>0.010989010989011</c:v>
                </c:pt>
                <c:pt idx="4">
                  <c:v>0.0</c:v>
                </c:pt>
                <c:pt idx="5">
                  <c:v>0.186813186813188</c:v>
                </c:pt>
                <c:pt idx="6">
                  <c:v>0.0</c:v>
                </c:pt>
                <c:pt idx="7">
                  <c:v>0.241806908768822</c:v>
                </c:pt>
              </c:numCache>
            </c:numRef>
          </c:val>
        </c:ser>
        <c:dLbls>
          <c:showLegendKey val="0"/>
          <c:showVal val="0"/>
          <c:showCatName val="0"/>
          <c:showSerName val="0"/>
          <c:showPercent val="0"/>
          <c:showBubbleSize val="0"/>
        </c:dLbls>
        <c:gapWidth val="150"/>
        <c:overlap val="100"/>
        <c:axId val="-2086806136"/>
        <c:axId val="2139392440"/>
      </c:barChart>
      <c:catAx>
        <c:axId val="-2086806136"/>
        <c:scaling>
          <c:orientation val="minMax"/>
        </c:scaling>
        <c:delete val="0"/>
        <c:axPos val="b"/>
        <c:majorTickMark val="out"/>
        <c:minorTickMark val="none"/>
        <c:tickLblPos val="nextTo"/>
        <c:txPr>
          <a:bodyPr/>
          <a:lstStyle/>
          <a:p>
            <a:pPr>
              <a:defRPr sz="2000"/>
            </a:pPr>
            <a:endParaRPr lang="en-US"/>
          </a:p>
        </c:txPr>
        <c:crossAx val="2139392440"/>
        <c:crosses val="autoZero"/>
        <c:auto val="1"/>
        <c:lblAlgn val="ctr"/>
        <c:lblOffset val="100"/>
        <c:noMultiLvlLbl val="0"/>
      </c:catAx>
      <c:valAx>
        <c:axId val="2139392440"/>
        <c:scaling>
          <c:orientation val="minMax"/>
          <c:max val="1.0"/>
          <c:min val="0.0"/>
        </c:scaling>
        <c:delete val="0"/>
        <c:axPos val="l"/>
        <c:majorGridlines>
          <c:spPr>
            <a:ln>
              <a:solidFill>
                <a:sysClr val="window" lastClr="FFFFFF">
                  <a:lumMod val="85000"/>
                </a:sysClr>
              </a:solidFill>
            </a:ln>
          </c:spPr>
        </c:majorGridlines>
        <c:numFmt formatCode="0%" sourceLinked="1"/>
        <c:majorTickMark val="out"/>
        <c:minorTickMark val="none"/>
        <c:tickLblPos val="nextTo"/>
        <c:txPr>
          <a:bodyPr/>
          <a:lstStyle/>
          <a:p>
            <a:pPr>
              <a:defRPr sz="1800"/>
            </a:pPr>
            <a:endParaRPr lang="en-US"/>
          </a:p>
        </c:txPr>
        <c:crossAx val="-2086806136"/>
        <c:crosses val="autoZero"/>
        <c:crossBetween val="between"/>
        <c:majorUnit val="0.4"/>
      </c:valAx>
    </c:plotArea>
    <c:legend>
      <c:legendPos val="t"/>
      <c:layout>
        <c:manualLayout>
          <c:xMode val="edge"/>
          <c:yMode val="edge"/>
          <c:x val="0.230342469210579"/>
          <c:y val="0.0175666751333503"/>
          <c:w val="0.551653543307087"/>
          <c:h val="0.0725899215747937"/>
        </c:manualLayout>
      </c:layout>
      <c:overlay val="0"/>
      <c:spPr>
        <a:ln>
          <a:solidFill>
            <a:sysClr val="window" lastClr="FFFFFF">
              <a:lumMod val="85000"/>
            </a:sysClr>
          </a:solidFill>
        </a:ln>
      </c:spPr>
      <c:txPr>
        <a:bodyPr/>
        <a:lstStyle/>
        <a:p>
          <a:pPr>
            <a:defRPr sz="2400"/>
          </a:pPr>
          <a:endParaRPr lang="en-US"/>
        </a:p>
      </c:txPr>
    </c:legend>
    <c:plotVisOnly val="1"/>
    <c:dispBlanksAs val="gap"/>
    <c:showDLblsOverMax val="0"/>
  </c:chart>
  <c:spPr>
    <a:ln>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most important part was the condition</a:t>
            </a:r>
            <a:r>
              <a:rPr lang="en-US" baseline="0" dirty="0" smtClean="0"/>
              <a:t> that people had the personal ambient display. Did everyone set a goal across conditions?</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a picture!!!</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picture!</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Walking</a:t>
            </a:r>
            <a:r>
              <a:rPr lang="en-US" sz="1200" kern="1200" baseline="0" dirty="0" smtClean="0">
                <a:solidFill>
                  <a:schemeClr val="tx1"/>
                </a:solidFill>
                <a:latin typeface="+mn-lt"/>
                <a:ea typeface="+mn-ea"/>
                <a:cs typeface="+mn-cs"/>
              </a:rPr>
              <a:t> was the number one form of transit, accounting for 31% of all observed transit events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Driving alone, however, was the second most popular form of travel accounting for 22% of observed transit events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Followed by carpooling at 19%</a:t>
            </a:r>
            <a:endParaRPr lang="en-US" dirty="0" smtClean="0"/>
          </a:p>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work focuses on using technology to encourage green transportation habits among individuals who have a preexisting interest in taking action to lessen their impact on the environment. We built the UbiGreen Transportation Display (Figure 1), which supports awareness of personal transportation activities, reminds users of additional reasons for being green (e.g., financial savings), and reinforces their commitment to </a:t>
            </a:r>
            <a:r>
              <a:rPr lang="en-US" dirty="0" err="1" smtClean="0"/>
              <a:t>ecofriendly</a:t>
            </a:r>
            <a:r>
              <a:rPr lang="en-US" dirty="0" smtClean="0"/>
              <a:t> behavior.</a:t>
            </a:r>
          </a:p>
          <a:p>
            <a:endParaRPr lang="en-US" dirty="0" smtClean="0"/>
          </a:p>
          <a:p>
            <a:r>
              <a:rPr lang="en-US" dirty="0" smtClean="0"/>
              <a:t>The design of the UbiGreen Transportation Display was influenced by three major factors: two formative studies that we conducted to better understand current transportation behaviors: an online survey and an experience sampling (ESM) study and Consolvo et al.</a:t>
            </a:r>
          </a:p>
          <a:p>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Maybe move this before going into interface details</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2A7560-B73A-4BD8-B61F-A8447ED40377}"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not how we envision the actual system; we are currently working</a:t>
            </a:r>
            <a:r>
              <a:rPr lang="en-US" baseline="0" dirty="0" smtClean="0"/>
              <a:t> on inferring these automatically.</a:t>
            </a:r>
            <a:endParaRPr lang="en-US" dirty="0"/>
          </a:p>
        </p:txBody>
      </p:sp>
      <p:sp>
        <p:nvSpPr>
          <p:cNvPr id="4" name="Slide Number Placeholder 3"/>
          <p:cNvSpPr>
            <a:spLocks noGrp="1"/>
          </p:cNvSpPr>
          <p:nvPr>
            <p:ph type="sldNum" sz="quarter" idx="10"/>
          </p:nvPr>
        </p:nvSpPr>
        <p:spPr/>
        <p:txBody>
          <a:bodyPr/>
          <a:lstStyle/>
          <a:p>
            <a:fld id="{032A7560-B73A-4BD8-B61F-A8447ED40377}"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2/12/14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2/12/14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2/12/14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12.png"/><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22.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Byte 4</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2400" y="152400"/>
            <a:ext cx="8229600" cy="1219200"/>
          </a:xfrm>
        </p:spPr>
        <p:txBody>
          <a:bodyPr/>
          <a:lstStyle/>
          <a:p>
            <a:r>
              <a:rPr lang="en-US" dirty="0" smtClean="0"/>
              <a:t>raw sensor data to transit activity</a:t>
            </a:r>
            <a:endParaRPr lang="en-US" dirty="0"/>
          </a:p>
        </p:txBody>
      </p:sp>
      <p:pic>
        <p:nvPicPr>
          <p:cNvPr id="5" name="Picture 5" descr="iphone-single-image"/>
          <p:cNvPicPr>
            <a:picLocks noChangeAspect="1" noChangeArrowheads="1"/>
          </p:cNvPicPr>
          <p:nvPr/>
        </p:nvPicPr>
        <p:blipFill>
          <a:blip r:embed="rId3"/>
          <a:srcRect l="34685" r="34685"/>
          <a:stretch>
            <a:fillRect/>
          </a:stretch>
        </p:blipFill>
        <p:spPr bwMode="auto">
          <a:xfrm>
            <a:off x="-76200" y="1447800"/>
            <a:ext cx="2057400" cy="5304235"/>
          </a:xfrm>
          <a:prstGeom prst="rect">
            <a:avLst/>
          </a:prstGeom>
          <a:noFill/>
          <a:ln w="9525">
            <a:noFill/>
            <a:miter lim="800000"/>
            <a:headEnd/>
            <a:tailEnd/>
          </a:ln>
        </p:spPr>
      </p:pic>
      <p:sp>
        <p:nvSpPr>
          <p:cNvPr id="7" name="Rectangle 4"/>
          <p:cNvSpPr>
            <a:spLocks noChangeArrowheads="1"/>
          </p:cNvSpPr>
          <p:nvPr/>
        </p:nvSpPr>
        <p:spPr bwMode="auto">
          <a:xfrm>
            <a:off x="2292350" y="2317579"/>
            <a:ext cx="19050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collect raw</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sensor readings</a:t>
            </a:r>
          </a:p>
        </p:txBody>
      </p:sp>
      <p:sp>
        <p:nvSpPr>
          <p:cNvPr id="8" name="Rectangle 5"/>
          <p:cNvSpPr>
            <a:spLocks noChangeArrowheads="1"/>
          </p:cNvSpPr>
          <p:nvPr/>
        </p:nvSpPr>
        <p:spPr bwMode="auto">
          <a:xfrm>
            <a:off x="5075238" y="2317579"/>
            <a:ext cx="14478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calculate</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features</a:t>
            </a:r>
          </a:p>
        </p:txBody>
      </p:sp>
      <p:sp>
        <p:nvSpPr>
          <p:cNvPr id="9" name="AutoShape 6"/>
          <p:cNvSpPr>
            <a:spLocks noChangeArrowheads="1"/>
          </p:cNvSpPr>
          <p:nvPr/>
        </p:nvSpPr>
        <p:spPr bwMode="auto">
          <a:xfrm>
            <a:off x="4313238" y="2508079"/>
            <a:ext cx="609600" cy="381000"/>
          </a:xfrm>
          <a:prstGeom prst="rightArrow">
            <a:avLst>
              <a:gd name="adj1" fmla="val 50000"/>
              <a:gd name="adj2" fmla="val 4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n-US"/>
          </a:p>
        </p:txBody>
      </p:sp>
      <p:sp>
        <p:nvSpPr>
          <p:cNvPr id="10" name="Rectangle 7"/>
          <p:cNvSpPr>
            <a:spLocks noChangeArrowheads="1"/>
          </p:cNvSpPr>
          <p:nvPr/>
        </p:nvSpPr>
        <p:spPr bwMode="auto">
          <a:xfrm>
            <a:off x="7437438" y="2317579"/>
            <a:ext cx="1219200" cy="762000"/>
          </a:xfrm>
          <a:prstGeom prst="rect">
            <a:avLst/>
          </a:prstGeom>
          <a:ln w="57150">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1400" b="1" dirty="0">
                <a:solidFill>
                  <a:schemeClr val="accent3">
                    <a:lumMod val="50000"/>
                  </a:schemeClr>
                </a:solidFill>
                <a:latin typeface="Verdana" pitchFamily="34" charset="0"/>
                <a:cs typeface="Arial" charset="0"/>
              </a:rPr>
              <a:t>produce</a:t>
            </a:r>
            <a:br>
              <a:rPr lang="en-US" sz="1400" b="1" dirty="0">
                <a:solidFill>
                  <a:schemeClr val="accent3">
                    <a:lumMod val="50000"/>
                  </a:schemeClr>
                </a:solidFill>
                <a:latin typeface="Verdana" pitchFamily="34" charset="0"/>
                <a:cs typeface="Arial" charset="0"/>
              </a:rPr>
            </a:br>
            <a:r>
              <a:rPr lang="en-US" sz="1400" b="1" dirty="0">
                <a:solidFill>
                  <a:schemeClr val="accent3">
                    <a:lumMod val="50000"/>
                  </a:schemeClr>
                </a:solidFill>
                <a:latin typeface="Verdana" pitchFamily="34" charset="0"/>
                <a:cs typeface="Arial" charset="0"/>
              </a:rPr>
              <a:t>margins</a:t>
            </a:r>
          </a:p>
        </p:txBody>
      </p:sp>
      <p:sp>
        <p:nvSpPr>
          <p:cNvPr id="11" name="AutoShape 8"/>
          <p:cNvSpPr>
            <a:spLocks noChangeArrowheads="1"/>
          </p:cNvSpPr>
          <p:nvPr/>
        </p:nvSpPr>
        <p:spPr bwMode="auto">
          <a:xfrm>
            <a:off x="6675438" y="2508079"/>
            <a:ext cx="609600" cy="381000"/>
          </a:xfrm>
          <a:prstGeom prst="rightArrow">
            <a:avLst>
              <a:gd name="adj1" fmla="val 50000"/>
              <a:gd name="adj2" fmla="val 40000"/>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p>
            <a:endParaRPr lang="en-US"/>
          </a:p>
        </p:txBody>
      </p:sp>
      <p:sp>
        <p:nvSpPr>
          <p:cNvPr id="12" name="Text Box 10"/>
          <p:cNvSpPr txBox="1">
            <a:spLocks noChangeArrowheads="1"/>
          </p:cNvSpPr>
          <p:nvPr/>
        </p:nvSpPr>
        <p:spPr bwMode="auto">
          <a:xfrm>
            <a:off x="6538913" y="1433123"/>
            <a:ext cx="2358210" cy="646331"/>
          </a:xfrm>
          <a:prstGeom prst="rect">
            <a:avLst/>
          </a:prstGeom>
          <a:noFill/>
          <a:ln w="9525">
            <a:noFill/>
            <a:miter lim="800000"/>
            <a:headEnd/>
            <a:tailEnd/>
          </a:ln>
        </p:spPr>
        <p:txBody>
          <a:bodyPr wrap="none">
            <a:spAutoFit/>
          </a:bodyPr>
          <a:lstStyle/>
          <a:p>
            <a:pPr eaLnBrk="1" hangingPunct="1"/>
            <a:r>
              <a:rPr lang="en-US" b="1" dirty="0">
                <a:cs typeface="Arial" charset="0"/>
              </a:rPr>
              <a:t>measure of confidence</a:t>
            </a:r>
            <a:br>
              <a:rPr lang="en-US" b="1" dirty="0">
                <a:cs typeface="Arial" charset="0"/>
              </a:rPr>
            </a:br>
            <a:r>
              <a:rPr lang="en-US" b="1" dirty="0">
                <a:cs typeface="Arial" charset="0"/>
              </a:rPr>
              <a:t>for particular activities</a:t>
            </a:r>
          </a:p>
        </p:txBody>
      </p:sp>
      <p:sp>
        <p:nvSpPr>
          <p:cNvPr id="13" name="Line 11"/>
          <p:cNvSpPr>
            <a:spLocks noChangeShapeType="1"/>
          </p:cNvSpPr>
          <p:nvPr/>
        </p:nvSpPr>
        <p:spPr bwMode="auto">
          <a:xfrm>
            <a:off x="7770813" y="2050879"/>
            <a:ext cx="228600" cy="228600"/>
          </a:xfrm>
          <a:prstGeom prst="line">
            <a:avLst/>
          </a:prstGeom>
          <a:noFill/>
          <a:ln w="9525">
            <a:solidFill>
              <a:schemeClr val="tx1"/>
            </a:solidFill>
            <a:round/>
            <a:headEnd/>
            <a:tailEnd type="triangle" w="med" len="med"/>
          </a:ln>
        </p:spPr>
        <p:txBody>
          <a:bodyPr/>
          <a:lstStyle/>
          <a:p>
            <a:endParaRPr lang="en-US"/>
          </a:p>
        </p:txBody>
      </p:sp>
      <p:sp>
        <p:nvSpPr>
          <p:cNvPr id="14" name="Text Box 12"/>
          <p:cNvSpPr txBox="1">
            <a:spLocks noChangeArrowheads="1"/>
          </p:cNvSpPr>
          <p:nvPr/>
        </p:nvSpPr>
        <p:spPr bwMode="auto">
          <a:xfrm>
            <a:off x="4748213" y="1433123"/>
            <a:ext cx="1616148" cy="646331"/>
          </a:xfrm>
          <a:prstGeom prst="rect">
            <a:avLst/>
          </a:prstGeom>
          <a:noFill/>
          <a:ln w="9525">
            <a:noFill/>
            <a:miter lim="800000"/>
            <a:headEnd/>
            <a:tailEnd/>
          </a:ln>
        </p:spPr>
        <p:txBody>
          <a:bodyPr wrap="none">
            <a:spAutoFit/>
          </a:bodyPr>
          <a:lstStyle/>
          <a:p>
            <a:pPr eaLnBrk="1" hangingPunct="1"/>
            <a:r>
              <a:rPr lang="en-US" b="1" dirty="0">
                <a:cs typeface="Arial" charset="0"/>
              </a:rPr>
              <a:t>mean, median,</a:t>
            </a:r>
            <a:br>
              <a:rPr lang="en-US" b="1" dirty="0">
                <a:cs typeface="Arial" charset="0"/>
              </a:rPr>
            </a:br>
            <a:r>
              <a:rPr lang="en-US" b="1" dirty="0">
                <a:cs typeface="Arial" charset="0"/>
              </a:rPr>
              <a:t>range, etc.</a:t>
            </a:r>
          </a:p>
        </p:txBody>
      </p:sp>
      <p:sp>
        <p:nvSpPr>
          <p:cNvPr id="15" name="Line 13"/>
          <p:cNvSpPr>
            <a:spLocks noChangeShapeType="1"/>
          </p:cNvSpPr>
          <p:nvPr/>
        </p:nvSpPr>
        <p:spPr bwMode="auto">
          <a:xfrm rot="16200000" flipH="1">
            <a:off x="5637213" y="2050879"/>
            <a:ext cx="228600" cy="228600"/>
          </a:xfrm>
          <a:prstGeom prst="line">
            <a:avLst/>
          </a:prstGeom>
          <a:noFill/>
          <a:ln w="9525">
            <a:solidFill>
              <a:schemeClr val="tx1"/>
            </a:solidFill>
            <a:round/>
            <a:headEnd/>
            <a:tailEnd type="triangle" w="med" len="med"/>
          </a:ln>
        </p:spPr>
        <p:txBody>
          <a:bodyPr/>
          <a:lstStyle/>
          <a:p>
            <a:endParaRPr lang="en-US"/>
          </a:p>
        </p:txBody>
      </p:sp>
      <p:sp>
        <p:nvSpPr>
          <p:cNvPr id="17" name="Rectangle 16"/>
          <p:cNvSpPr>
            <a:spLocks noChangeArrowheads="1"/>
          </p:cNvSpPr>
          <p:nvPr/>
        </p:nvSpPr>
        <p:spPr bwMode="auto">
          <a:xfrm>
            <a:off x="2292350" y="4670254"/>
            <a:ext cx="2438400" cy="762000"/>
          </a:xfrm>
          <a:prstGeom prst="rect">
            <a:avLst/>
          </a:prstGeom>
          <a:ln w="57150">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r>
              <a:rPr lang="en-US" sz="1400" b="1" dirty="0">
                <a:solidFill>
                  <a:schemeClr val="tx1">
                    <a:lumMod val="95000"/>
                    <a:lumOff val="5000"/>
                  </a:schemeClr>
                </a:solidFill>
                <a:latin typeface="Verdana" pitchFamily="34" charset="0"/>
                <a:cs typeface="Arial" charset="0"/>
              </a:rPr>
              <a:t>smooth margins into</a:t>
            </a:r>
            <a:br>
              <a:rPr lang="en-US" sz="1400" b="1" dirty="0">
                <a:solidFill>
                  <a:schemeClr val="tx1">
                    <a:lumMod val="95000"/>
                    <a:lumOff val="5000"/>
                  </a:schemeClr>
                </a:solidFill>
                <a:latin typeface="Verdana" pitchFamily="34" charset="0"/>
                <a:cs typeface="Arial" charset="0"/>
              </a:rPr>
            </a:br>
            <a:r>
              <a:rPr lang="en-US" sz="1400" b="1" dirty="0">
                <a:solidFill>
                  <a:schemeClr val="tx1">
                    <a:lumMod val="95000"/>
                    <a:lumOff val="5000"/>
                  </a:schemeClr>
                </a:solidFill>
                <a:latin typeface="Verdana" pitchFamily="34" charset="0"/>
                <a:cs typeface="Arial" charset="0"/>
              </a:rPr>
              <a:t>meaningful actions</a:t>
            </a:r>
          </a:p>
        </p:txBody>
      </p:sp>
      <p:sp>
        <p:nvSpPr>
          <p:cNvPr id="18" name="Text Box 17"/>
          <p:cNvSpPr txBox="1">
            <a:spLocks noChangeArrowheads="1"/>
          </p:cNvSpPr>
          <p:nvPr/>
        </p:nvSpPr>
        <p:spPr bwMode="auto">
          <a:xfrm>
            <a:off x="2514600" y="5562600"/>
            <a:ext cx="3201646" cy="646331"/>
          </a:xfrm>
          <a:prstGeom prst="rect">
            <a:avLst/>
          </a:prstGeom>
          <a:noFill/>
          <a:ln w="9525">
            <a:noFill/>
            <a:miter lim="800000"/>
            <a:headEnd/>
            <a:tailEnd/>
          </a:ln>
        </p:spPr>
        <p:txBody>
          <a:bodyPr wrap="none">
            <a:spAutoFit/>
          </a:bodyPr>
          <a:lstStyle/>
          <a:p>
            <a:pPr eaLnBrk="1" hangingPunct="1"/>
            <a:r>
              <a:rPr lang="en-US" b="1" dirty="0">
                <a:cs typeface="Arial" charset="0"/>
              </a:rPr>
              <a:t>smoothing is defined</a:t>
            </a:r>
            <a:br>
              <a:rPr lang="en-US" b="1" dirty="0">
                <a:cs typeface="Arial" charset="0"/>
              </a:rPr>
            </a:br>
            <a:r>
              <a:rPr lang="en-US" b="1" dirty="0">
                <a:cs typeface="Arial" charset="0"/>
              </a:rPr>
              <a:t>by the application, not the MSP</a:t>
            </a:r>
          </a:p>
        </p:txBody>
      </p:sp>
      <p:sp>
        <p:nvSpPr>
          <p:cNvPr id="19" name="Line 18"/>
          <p:cNvSpPr>
            <a:spLocks noChangeShapeType="1"/>
          </p:cNvSpPr>
          <p:nvPr/>
        </p:nvSpPr>
        <p:spPr bwMode="auto">
          <a:xfrm flipH="1" flipV="1">
            <a:off x="3429000" y="5486400"/>
            <a:ext cx="44450" cy="182880"/>
          </a:xfrm>
          <a:prstGeom prst="line">
            <a:avLst/>
          </a:prstGeom>
          <a:noFill/>
          <a:ln w="9525">
            <a:solidFill>
              <a:schemeClr val="tx1"/>
            </a:solidFill>
            <a:round/>
            <a:headEnd/>
            <a:tailEnd type="triangle" w="med" len="med"/>
          </a:ln>
        </p:spPr>
        <p:txBody>
          <a:bodyPr/>
          <a:lstStyle/>
          <a:p>
            <a:endParaRPr lang="en-US"/>
          </a:p>
        </p:txBody>
      </p:sp>
      <p:sp>
        <p:nvSpPr>
          <p:cNvPr id="20" name="AutoShape 20"/>
          <p:cNvSpPr>
            <a:spLocks/>
          </p:cNvSpPr>
          <p:nvPr/>
        </p:nvSpPr>
        <p:spPr bwMode="auto">
          <a:xfrm flipH="1">
            <a:off x="1899312" y="4501979"/>
            <a:ext cx="304800" cy="1143000"/>
          </a:xfrm>
          <a:prstGeom prst="rightBrace">
            <a:avLst>
              <a:gd name="adj1" fmla="val 31250"/>
              <a:gd name="adj2" fmla="val 50000"/>
            </a:avLst>
          </a:prstGeom>
          <a:noFill/>
          <a:ln w="57150">
            <a:solidFill>
              <a:schemeClr val="tx1">
                <a:lumMod val="75000"/>
                <a:lumOff val="25000"/>
              </a:schemeClr>
            </a:solidFill>
            <a:round/>
            <a:headEnd/>
            <a:tailEnd/>
          </a:ln>
        </p:spPr>
        <p:txBody>
          <a:bodyPr wrap="none" anchor="ctr"/>
          <a:lstStyle/>
          <a:p>
            <a:endParaRPr lang="en-US"/>
          </a:p>
        </p:txBody>
      </p:sp>
      <p:sp>
        <p:nvSpPr>
          <p:cNvPr id="21" name="Text Box 21"/>
          <p:cNvSpPr txBox="1">
            <a:spLocks noChangeArrowheads="1"/>
          </p:cNvSpPr>
          <p:nvPr/>
        </p:nvSpPr>
        <p:spPr bwMode="auto">
          <a:xfrm>
            <a:off x="2513354" y="3346279"/>
            <a:ext cx="2838450" cy="366713"/>
          </a:xfrm>
          <a:prstGeom prst="rect">
            <a:avLst/>
          </a:prstGeom>
          <a:noFill/>
          <a:ln w="9525">
            <a:noFill/>
            <a:miter lim="800000"/>
            <a:headEnd/>
            <a:tailEnd/>
          </a:ln>
        </p:spPr>
        <p:txBody>
          <a:bodyPr wrap="none">
            <a:spAutoFit/>
          </a:bodyPr>
          <a:lstStyle/>
          <a:p>
            <a:pPr eaLnBrk="1" hangingPunct="1"/>
            <a:r>
              <a:rPr lang="en-US" b="1" i="1" dirty="0">
                <a:cs typeface="Arial" charset="0"/>
              </a:rPr>
              <a:t>generated at varying rates</a:t>
            </a:r>
          </a:p>
        </p:txBody>
      </p:sp>
      <p:sp>
        <p:nvSpPr>
          <p:cNvPr id="22" name="Text Box 22"/>
          <p:cNvSpPr txBox="1">
            <a:spLocks noChangeArrowheads="1"/>
          </p:cNvSpPr>
          <p:nvPr/>
        </p:nvSpPr>
        <p:spPr bwMode="auto">
          <a:xfrm>
            <a:off x="5532438" y="3346279"/>
            <a:ext cx="3232103" cy="369332"/>
          </a:xfrm>
          <a:prstGeom prst="rect">
            <a:avLst/>
          </a:prstGeom>
          <a:noFill/>
          <a:ln w="9525">
            <a:noFill/>
            <a:miter lim="800000"/>
            <a:headEnd/>
            <a:tailEnd/>
          </a:ln>
        </p:spPr>
        <p:txBody>
          <a:bodyPr wrap="none">
            <a:spAutoFit/>
          </a:bodyPr>
          <a:lstStyle/>
          <a:p>
            <a:pPr eaLnBrk="1" hangingPunct="1"/>
            <a:r>
              <a:rPr lang="en-US" b="1" i="1" dirty="0">
                <a:cs typeface="Arial" charset="0"/>
              </a:rPr>
              <a:t>generated at ¼ second intervals</a:t>
            </a:r>
          </a:p>
        </p:txBody>
      </p:sp>
      <p:sp>
        <p:nvSpPr>
          <p:cNvPr id="23" name="Line 23"/>
          <p:cNvSpPr>
            <a:spLocks noChangeShapeType="1"/>
          </p:cNvSpPr>
          <p:nvPr/>
        </p:nvSpPr>
        <p:spPr bwMode="auto">
          <a:xfrm flipH="1" flipV="1">
            <a:off x="4160838" y="3117679"/>
            <a:ext cx="152400" cy="304800"/>
          </a:xfrm>
          <a:prstGeom prst="line">
            <a:avLst/>
          </a:prstGeom>
          <a:noFill/>
          <a:ln w="9525">
            <a:solidFill>
              <a:schemeClr val="tx1"/>
            </a:solidFill>
            <a:round/>
            <a:headEnd/>
            <a:tailEnd type="triangle" w="med" len="med"/>
          </a:ln>
        </p:spPr>
        <p:txBody>
          <a:bodyPr/>
          <a:lstStyle/>
          <a:p>
            <a:endParaRPr lang="en-US"/>
          </a:p>
        </p:txBody>
      </p:sp>
      <p:sp>
        <p:nvSpPr>
          <p:cNvPr id="24" name="Line 24"/>
          <p:cNvSpPr>
            <a:spLocks noChangeShapeType="1"/>
          </p:cNvSpPr>
          <p:nvPr/>
        </p:nvSpPr>
        <p:spPr bwMode="auto">
          <a:xfrm flipH="1" flipV="1">
            <a:off x="6675438" y="3117679"/>
            <a:ext cx="304800" cy="228600"/>
          </a:xfrm>
          <a:prstGeom prst="line">
            <a:avLst/>
          </a:prstGeom>
          <a:noFill/>
          <a:ln w="9525">
            <a:solidFill>
              <a:schemeClr val="tx1"/>
            </a:solidFill>
            <a:round/>
            <a:headEnd/>
            <a:tailEnd type="triangle" w="med" len="med"/>
          </a:ln>
        </p:spPr>
        <p:txBody>
          <a:bodyPr/>
          <a:lstStyle/>
          <a:p>
            <a:endParaRPr lang="en-US"/>
          </a:p>
        </p:txBody>
      </p:sp>
      <p:sp>
        <p:nvSpPr>
          <p:cNvPr id="25" name="Line 25"/>
          <p:cNvSpPr>
            <a:spLocks noChangeShapeType="1"/>
          </p:cNvSpPr>
          <p:nvPr/>
        </p:nvSpPr>
        <p:spPr bwMode="auto">
          <a:xfrm flipV="1">
            <a:off x="6980238" y="3117679"/>
            <a:ext cx="304800" cy="228600"/>
          </a:xfrm>
          <a:prstGeom prst="line">
            <a:avLst/>
          </a:prstGeom>
          <a:noFill/>
          <a:ln w="9525">
            <a:solidFill>
              <a:schemeClr val="tx1"/>
            </a:solidFill>
            <a:round/>
            <a:headEnd/>
            <a:tailEnd type="triangle" w="med" len="med"/>
          </a:ln>
        </p:spPr>
        <p:txBody>
          <a:bodyPr/>
          <a:lstStyle/>
          <a:p>
            <a:endParaRPr lang="en-US"/>
          </a:p>
        </p:txBody>
      </p:sp>
      <p:sp>
        <p:nvSpPr>
          <p:cNvPr id="27" name="AutoShape 19"/>
          <p:cNvSpPr>
            <a:spLocks/>
          </p:cNvSpPr>
          <p:nvPr/>
        </p:nvSpPr>
        <p:spPr bwMode="auto">
          <a:xfrm rot="10800000">
            <a:off x="1899312" y="2127079"/>
            <a:ext cx="304800" cy="1143000"/>
          </a:xfrm>
          <a:prstGeom prst="rightBrace">
            <a:avLst>
              <a:gd name="adj1" fmla="val 31250"/>
              <a:gd name="adj2" fmla="val 50000"/>
            </a:avLst>
          </a:prstGeom>
          <a:noFill/>
          <a:ln w="57150">
            <a:solidFill>
              <a:schemeClr val="tx1">
                <a:lumMod val="75000"/>
                <a:lumOff val="25000"/>
              </a:schemeClr>
            </a:solidFill>
            <a:round/>
            <a:headEnd/>
            <a:tailEnd/>
          </a:ln>
        </p:spPr>
        <p:txBody>
          <a:bodyPr wrap="none" anchor="ctr"/>
          <a:lstStyle/>
          <a:p>
            <a:endParaRPr lang="en-US" dirty="0"/>
          </a:p>
        </p:txBody>
      </p:sp>
      <p:pic>
        <p:nvPicPr>
          <p:cNvPr id="34" name="Picture 1" descr="C:\research\talks\BECC2008-UbiGreen\msp_side.png"/>
          <p:cNvPicPr>
            <a:picLocks noChangeAspect="1" noChangeArrowheads="1"/>
          </p:cNvPicPr>
          <p:nvPr/>
        </p:nvPicPr>
        <p:blipFill>
          <a:blip r:embed="rId4"/>
          <a:srcRect/>
          <a:stretch>
            <a:fillRect/>
          </a:stretch>
        </p:blipFill>
        <p:spPr bwMode="auto">
          <a:xfrm rot="5554952">
            <a:off x="153355" y="2104870"/>
            <a:ext cx="1945778" cy="1153778"/>
          </a:xfrm>
          <a:prstGeom prst="rect">
            <a:avLst/>
          </a:prstGeom>
          <a:noFill/>
        </p:spPr>
      </p:pic>
      <p:grpSp>
        <p:nvGrpSpPr>
          <p:cNvPr id="35" name="Group 34"/>
          <p:cNvGrpSpPr/>
          <p:nvPr/>
        </p:nvGrpSpPr>
        <p:grpSpPr>
          <a:xfrm>
            <a:off x="5103813" y="3762204"/>
            <a:ext cx="3425825" cy="2170113"/>
            <a:chOff x="5103813" y="3740150"/>
            <a:chExt cx="3425825" cy="2170113"/>
          </a:xfrm>
        </p:grpSpPr>
        <p:sp>
          <p:nvSpPr>
            <p:cNvPr id="29" name="Bent Arrow 28"/>
            <p:cNvSpPr/>
            <p:nvPr/>
          </p:nvSpPr>
          <p:spPr bwMode="auto">
            <a:xfrm flipH="1" flipV="1">
              <a:off x="5103813" y="3740150"/>
              <a:ext cx="3425825" cy="2170113"/>
            </a:xfrm>
            <a:prstGeom prst="bentArrow">
              <a:avLst>
                <a:gd name="adj1" fmla="val 35575"/>
                <a:gd name="adj2" fmla="val 39394"/>
                <a:gd name="adj3" fmla="val 35431"/>
                <a:gd name="adj4" fmla="val 36926"/>
              </a:avLst>
            </a:prstGeom>
            <a:ln w="57150">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p>
          </p:txBody>
        </p:sp>
        <p:sp>
          <p:nvSpPr>
            <p:cNvPr id="33" name="Rectangle 32"/>
            <p:cNvSpPr>
              <a:spLocks noChangeArrowheads="1"/>
            </p:cNvSpPr>
            <p:nvPr/>
          </p:nvSpPr>
          <p:spPr bwMode="auto">
            <a:xfrm>
              <a:off x="5791200" y="4648200"/>
              <a:ext cx="2438400" cy="762000"/>
            </a:xfrm>
            <a:prstGeom prst="rect">
              <a:avLst/>
            </a:prstGeom>
            <a:noFill/>
            <a:ln w="57150">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r>
                <a:rPr lang="en-US" sz="1400" b="1" dirty="0" smtClean="0">
                  <a:solidFill>
                    <a:schemeClr val="tx1">
                      <a:lumMod val="95000"/>
                      <a:lumOff val="5000"/>
                    </a:schemeClr>
                  </a:solidFill>
                  <a:latin typeface="Verdana" pitchFamily="34" charset="0"/>
                  <a:cs typeface="Arial" charset="0"/>
                </a:rPr>
                <a:t>Send margins to phone</a:t>
              </a:r>
              <a:br>
                <a:rPr lang="en-US" sz="1400" b="1" dirty="0" smtClean="0">
                  <a:solidFill>
                    <a:schemeClr val="tx1">
                      <a:lumMod val="95000"/>
                      <a:lumOff val="5000"/>
                    </a:schemeClr>
                  </a:solidFill>
                  <a:latin typeface="Verdana" pitchFamily="34" charset="0"/>
                  <a:cs typeface="Arial" charset="0"/>
                </a:rPr>
              </a:br>
              <a:r>
                <a:rPr lang="en-US" sz="1400" b="1" dirty="0" smtClean="0">
                  <a:solidFill>
                    <a:schemeClr val="tx1">
                      <a:lumMod val="95000"/>
                      <a:lumOff val="5000"/>
                    </a:schemeClr>
                  </a:solidFill>
                  <a:latin typeface="Verdana" pitchFamily="34" charset="0"/>
                  <a:cs typeface="Arial" charset="0"/>
                </a:rPr>
                <a:t>via </a:t>
              </a:r>
              <a:r>
                <a:rPr lang="en-US" sz="1400" b="1" dirty="0" err="1" smtClean="0">
                  <a:solidFill>
                    <a:schemeClr val="tx1">
                      <a:lumMod val="95000"/>
                      <a:lumOff val="5000"/>
                    </a:schemeClr>
                  </a:solidFill>
                  <a:latin typeface="Verdana" pitchFamily="34" charset="0"/>
                  <a:cs typeface="Arial" charset="0"/>
                </a:rPr>
                <a:t>bluetooth</a:t>
              </a:r>
              <a:endParaRPr lang="en-US" sz="1400" b="1" dirty="0">
                <a:solidFill>
                  <a:schemeClr val="tx1">
                    <a:lumMod val="95000"/>
                    <a:lumOff val="5000"/>
                  </a:schemeClr>
                </a:solidFill>
                <a:latin typeface="Verdana" pitchFamily="34" charset="0"/>
                <a:cs typeface="Arial" charset="0"/>
              </a:endParaRPr>
            </a:p>
          </p:txBody>
        </p:sp>
        <p:pic>
          <p:nvPicPr>
            <p:cNvPr id="1026" name="Picture 2" descr="C:\research\talks\BECC2008-UbiGreen\bluetooth_104169740.png"/>
            <p:cNvPicPr>
              <a:picLocks noChangeAspect="1" noChangeArrowheads="1"/>
            </p:cNvPicPr>
            <p:nvPr/>
          </p:nvPicPr>
          <p:blipFill>
            <a:blip r:embed="rId5"/>
            <a:srcRect r="30664"/>
            <a:stretch>
              <a:fillRect/>
            </a:stretch>
          </p:blipFill>
          <p:spPr bwMode="auto">
            <a:xfrm>
              <a:off x="7848600" y="3810000"/>
              <a:ext cx="634008" cy="914400"/>
            </a:xfrm>
            <a:prstGeom prst="rect">
              <a:avLst/>
            </a:prstGeom>
            <a:noFill/>
          </p:spPr>
        </p:pic>
      </p:grpSp>
      <p:sp>
        <p:nvSpPr>
          <p:cNvPr id="37" name="Rectangle 36"/>
          <p:cNvSpPr/>
          <p:nvPr/>
        </p:nvSpPr>
        <p:spPr>
          <a:xfrm>
            <a:off x="152400" y="6324600"/>
            <a:ext cx="9220200" cy="523220"/>
          </a:xfrm>
          <a:prstGeom prst="rect">
            <a:avLst/>
          </a:prstGeom>
        </p:spPr>
        <p:txBody>
          <a:bodyPr wrap="square">
            <a:spAutoFit/>
          </a:bodyPr>
          <a:lstStyle/>
          <a:p>
            <a:r>
              <a:rPr lang="en-US" sz="1400" dirty="0" err="1" smtClean="0">
                <a:solidFill>
                  <a:schemeClr val="accent3">
                    <a:lumMod val="20000"/>
                    <a:lumOff val="80000"/>
                  </a:schemeClr>
                </a:solidFill>
              </a:rPr>
              <a:t>Saponas</a:t>
            </a:r>
            <a:r>
              <a:rPr lang="en-US" sz="1400" dirty="0" smtClean="0">
                <a:solidFill>
                  <a:schemeClr val="accent3">
                    <a:lumMod val="20000"/>
                    <a:lumOff val="80000"/>
                  </a:schemeClr>
                </a:solidFill>
              </a:rPr>
              <a:t>, T., Lester, J., Froehlich, J, Fogarty, J., </a:t>
            </a:r>
            <a:r>
              <a:rPr lang="en-US" sz="1400" dirty="0" err="1" smtClean="0">
                <a:solidFill>
                  <a:schemeClr val="accent3">
                    <a:lumMod val="20000"/>
                    <a:lumOff val="80000"/>
                  </a:schemeClr>
                </a:solidFill>
              </a:rPr>
              <a:t>Landay</a:t>
            </a:r>
            <a:r>
              <a:rPr lang="en-US" sz="1400" dirty="0" smtClean="0">
                <a:solidFill>
                  <a:schemeClr val="accent3">
                    <a:lumMod val="20000"/>
                    <a:lumOff val="80000"/>
                  </a:schemeClr>
                </a:solidFill>
              </a:rPr>
              <a:t>, J. 2008. </a:t>
            </a:r>
            <a:r>
              <a:rPr lang="en-US" sz="1400" dirty="0" err="1" smtClean="0">
                <a:solidFill>
                  <a:schemeClr val="accent3">
                    <a:lumMod val="20000"/>
                    <a:lumOff val="80000"/>
                  </a:schemeClr>
                </a:solidFill>
              </a:rPr>
              <a:t>iLearn</a:t>
            </a:r>
            <a:r>
              <a:rPr lang="en-US" sz="1400" dirty="0" smtClean="0">
                <a:solidFill>
                  <a:schemeClr val="accent3">
                    <a:lumMod val="20000"/>
                    <a:lumOff val="80000"/>
                  </a:schemeClr>
                </a:solidFill>
              </a:rPr>
              <a:t> on the iPhone: Real-Time Human Activity Classification on Commodity Mobile Phones. </a:t>
            </a:r>
            <a:r>
              <a:rPr lang="en-US" sz="1400" i="1" dirty="0" smtClean="0">
                <a:solidFill>
                  <a:schemeClr val="accent3">
                    <a:lumMod val="20000"/>
                    <a:lumOff val="80000"/>
                  </a:schemeClr>
                </a:solidFill>
              </a:rPr>
              <a:t>University of Washington CSE Tech Report UW-CSE-08-04-02</a:t>
            </a:r>
            <a:r>
              <a:rPr lang="en-US" sz="1400" dirty="0" smtClean="0">
                <a:solidFill>
                  <a:schemeClr val="accent3">
                    <a:lumMod val="20000"/>
                    <a:lumOff val="80000"/>
                  </a:schemeClr>
                </a:solidFill>
              </a:rPr>
              <a:t>.</a:t>
            </a:r>
            <a:endParaRPr lang="en-US" sz="1400" dirty="0">
              <a:solidFill>
                <a:schemeClr val="accent3">
                  <a:lumMod val="20000"/>
                  <a:lumOff val="80000"/>
                </a:schemeClr>
              </a:solidFill>
            </a:endParaRPr>
          </a:p>
        </p:txBody>
      </p:sp>
      <p:pic>
        <p:nvPicPr>
          <p:cNvPr id="30" name="Picture 19" descr="C:\research\projects\UbiGreen\Trunk\Screenshots\TreeSequenceWithPhone\Tree10.png"/>
          <p:cNvPicPr>
            <a:picLocks noChangeAspect="1" noChangeArrowheads="1"/>
          </p:cNvPicPr>
          <p:nvPr/>
        </p:nvPicPr>
        <p:blipFill>
          <a:blip r:embed="rId6" cstate="print"/>
          <a:srcRect l="1935" r="1935"/>
          <a:stretch>
            <a:fillRect/>
          </a:stretch>
        </p:blipFill>
        <p:spPr bwMode="auto">
          <a:xfrm>
            <a:off x="730196" y="3733800"/>
            <a:ext cx="990600" cy="2554549"/>
          </a:xfrm>
          <a:prstGeom prst="rect">
            <a:avLst/>
          </a:prstGeom>
          <a:noFill/>
          <a:effectLst>
            <a:reflection blurRad="6350" stA="52000" endA="300" endPos="35000" dir="5400000" sy="-100000" algn="bl" rotWithShape="0"/>
          </a:effectLst>
        </p:spPr>
      </p:pic>
    </p:spTree>
    <p:extLst>
      <p:ext uri="{BB962C8B-B14F-4D97-AF65-F5344CB8AC3E}">
        <p14:creationId xmlns:p14="http://schemas.microsoft.com/office/powerpoint/2010/main" val="296688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animBg="1"/>
      <p:bldP spid="14" grpId="0"/>
      <p:bldP spid="15" grpId="0" animBg="1"/>
      <p:bldP spid="19" grpId="0" animBg="1"/>
      <p:bldP spid="20" grpId="0" animBg="1"/>
      <p:bldP spid="22" grpId="0"/>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52"/>
          <p:cNvGrpSpPr/>
          <p:nvPr/>
        </p:nvGrpSpPr>
        <p:grpSpPr>
          <a:xfrm>
            <a:off x="838201" y="1009650"/>
            <a:ext cx="3895724" cy="4724400"/>
            <a:chOff x="838201" y="1009650"/>
            <a:chExt cx="3895724" cy="4724400"/>
          </a:xfrm>
        </p:grpSpPr>
        <p:sp>
          <p:nvSpPr>
            <p:cNvPr id="54" name="Rectangle 53"/>
            <p:cNvSpPr/>
            <p:nvPr/>
          </p:nvSpPr>
          <p:spPr>
            <a:xfrm>
              <a:off x="838201" y="1009650"/>
              <a:ext cx="2371724" cy="2438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54"/>
            <p:cNvSpPr/>
            <p:nvPr/>
          </p:nvSpPr>
          <p:spPr>
            <a:xfrm>
              <a:off x="2524125" y="3352800"/>
              <a:ext cx="2209800" cy="2381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Rectangle 55"/>
            <p:cNvSpPr/>
            <p:nvPr/>
          </p:nvSpPr>
          <p:spPr>
            <a:xfrm>
              <a:off x="2138987" y="2520648"/>
              <a:ext cx="10637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50"/>
          <p:cNvGrpSpPr/>
          <p:nvPr/>
        </p:nvGrpSpPr>
        <p:grpSpPr>
          <a:xfrm>
            <a:off x="685800" y="914400"/>
            <a:ext cx="7467600" cy="4721352"/>
            <a:chOff x="685800" y="914400"/>
            <a:chExt cx="7467600" cy="4721352"/>
          </a:xfrm>
        </p:grpSpPr>
        <p:sp>
          <p:nvSpPr>
            <p:cNvPr id="39" name="Rectangle 38"/>
            <p:cNvSpPr/>
            <p:nvPr/>
          </p:nvSpPr>
          <p:spPr>
            <a:xfrm>
              <a:off x="3352800" y="914400"/>
              <a:ext cx="2743200" cy="2362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p:cNvSpPr/>
            <p:nvPr/>
          </p:nvSpPr>
          <p:spPr>
            <a:xfrm>
              <a:off x="4800600" y="3276600"/>
              <a:ext cx="33528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p:cNvSpPr/>
            <p:nvPr/>
          </p:nvSpPr>
          <p:spPr>
            <a:xfrm>
              <a:off x="685800" y="3276600"/>
              <a:ext cx="16764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2362200" y="3276600"/>
              <a:ext cx="37338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2133600" y="3297252"/>
              <a:ext cx="685800" cy="265176"/>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4822359" y="3297326"/>
              <a:ext cx="2695631" cy="379025"/>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3376843" y="3200400"/>
              <a:ext cx="2695631" cy="254753"/>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54132" y="-249204"/>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grpSp>
        <p:nvGrpSpPr>
          <p:cNvPr id="11"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12"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13"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4"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938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 name="Group 15"/>
          <p:cNvGrpSpPr>
            <a:grpSpLocks noChangeAspect="1"/>
          </p:cNvGrpSpPr>
          <p:nvPr/>
        </p:nvGrpSpPr>
        <p:grpSpPr>
          <a:xfrm>
            <a:off x="3200400" y="0"/>
            <a:ext cx="2766448" cy="6858000"/>
            <a:chOff x="3048000" y="914400"/>
            <a:chExt cx="2286000" cy="5666974"/>
          </a:xfrm>
        </p:grpSpPr>
        <p:pic>
          <p:nvPicPr>
            <p:cNvPr id="11" name="Picture 2" descr="C:\research\projects\UbiGreen\Trunk\Screenshots\Skeleton.png"/>
            <p:cNvPicPr>
              <a:picLocks noChangeAspect="1" noChangeArrowheads="1"/>
            </p:cNvPicPr>
            <p:nvPr/>
          </p:nvPicPr>
          <p:blipFill>
            <a:blip r:embed="rId3"/>
            <a:srcRect/>
            <a:stretch>
              <a:fillRect/>
            </a:stretch>
          </p:blipFill>
          <p:spPr bwMode="auto">
            <a:xfrm>
              <a:off x="3048000" y="914400"/>
              <a:ext cx="2286000" cy="5666974"/>
            </a:xfrm>
            <a:prstGeom prst="rect">
              <a:avLst/>
            </a:prstGeom>
            <a:noFill/>
          </p:spPr>
        </p:pic>
        <p:pic>
          <p:nvPicPr>
            <p:cNvPr id="104451" name="Picture 3" descr="C:\research\projects\UbiGreen\Trunk\Screenshots\Interface Screenshots Taken from Phone\ICarpooledSurveyScreen.png"/>
            <p:cNvPicPr>
              <a:picLocks noChangeAspect="1" noChangeArrowheads="1"/>
            </p:cNvPicPr>
            <p:nvPr/>
          </p:nvPicPr>
          <p:blipFill>
            <a:blip r:embed="rId4"/>
            <a:srcRect/>
            <a:stretch>
              <a:fillRect/>
            </a:stretch>
          </p:blipFill>
          <p:spPr bwMode="auto">
            <a:xfrm>
              <a:off x="3286125" y="1876425"/>
              <a:ext cx="1817370" cy="2423160"/>
            </a:xfrm>
            <a:prstGeom prst="rect">
              <a:avLst/>
            </a:prstGeom>
            <a:noFill/>
          </p:spPr>
        </p:pic>
      </p:grpSp>
      <p:grpSp>
        <p:nvGrpSpPr>
          <p:cNvPr id="15" name="Group 14"/>
          <p:cNvGrpSpPr>
            <a:grpSpLocks noChangeAspect="1"/>
          </p:cNvGrpSpPr>
          <p:nvPr/>
        </p:nvGrpSpPr>
        <p:grpSpPr>
          <a:xfrm>
            <a:off x="457200" y="0"/>
            <a:ext cx="2766448" cy="6858000"/>
            <a:chOff x="228600" y="914400"/>
            <a:chExt cx="2286000" cy="5666974"/>
          </a:xfrm>
        </p:grpSpPr>
        <p:pic>
          <p:nvPicPr>
            <p:cNvPr id="7" name="Picture 2" descr="C:\research\projects\UbiGreen\Trunk\Screenshots\Skeleton.png"/>
            <p:cNvPicPr>
              <a:picLocks noChangeAspect="1" noChangeArrowheads="1"/>
            </p:cNvPicPr>
            <p:nvPr/>
          </p:nvPicPr>
          <p:blipFill>
            <a:blip r:embed="rId3"/>
            <a:srcRect/>
            <a:stretch>
              <a:fillRect/>
            </a:stretch>
          </p:blipFill>
          <p:spPr bwMode="auto">
            <a:xfrm>
              <a:off x="228600" y="914400"/>
              <a:ext cx="2286000" cy="5666974"/>
            </a:xfrm>
            <a:prstGeom prst="rect">
              <a:avLst/>
            </a:prstGeom>
            <a:noFill/>
          </p:spPr>
        </p:pic>
        <p:pic>
          <p:nvPicPr>
            <p:cNvPr id="104450" name="Picture 2" descr="C:\research\projects\UbiGreen\Trunk\Screenshots\Interface Screenshots Taken from Phone\TravelSurveyScreen.png"/>
            <p:cNvPicPr>
              <a:picLocks noChangeAspect="1" noChangeArrowheads="1"/>
            </p:cNvPicPr>
            <p:nvPr/>
          </p:nvPicPr>
          <p:blipFill>
            <a:blip r:embed="rId5"/>
            <a:srcRect/>
            <a:stretch>
              <a:fillRect/>
            </a:stretch>
          </p:blipFill>
          <p:spPr bwMode="auto">
            <a:xfrm>
              <a:off x="466724" y="1876425"/>
              <a:ext cx="1819276" cy="2425701"/>
            </a:xfrm>
            <a:prstGeom prst="rect">
              <a:avLst/>
            </a:prstGeom>
            <a:noFill/>
          </p:spPr>
        </p:pic>
      </p:grpSp>
      <p:grpSp>
        <p:nvGrpSpPr>
          <p:cNvPr id="17" name="Group 16"/>
          <p:cNvGrpSpPr>
            <a:grpSpLocks noChangeAspect="1"/>
          </p:cNvGrpSpPr>
          <p:nvPr/>
        </p:nvGrpSpPr>
        <p:grpSpPr>
          <a:xfrm>
            <a:off x="5951884" y="0"/>
            <a:ext cx="2766448" cy="6858000"/>
            <a:chOff x="6019800" y="914400"/>
            <a:chExt cx="2286000" cy="5666974"/>
          </a:xfrm>
        </p:grpSpPr>
        <p:pic>
          <p:nvPicPr>
            <p:cNvPr id="12" name="Picture 2" descr="C:\research\projects\UbiGreen\Trunk\Screenshots\Skeleton.png"/>
            <p:cNvPicPr>
              <a:picLocks noChangeAspect="1" noChangeArrowheads="1"/>
            </p:cNvPicPr>
            <p:nvPr/>
          </p:nvPicPr>
          <p:blipFill>
            <a:blip r:embed="rId3"/>
            <a:srcRect/>
            <a:stretch>
              <a:fillRect/>
            </a:stretch>
          </p:blipFill>
          <p:spPr bwMode="auto">
            <a:xfrm>
              <a:off x="6019800" y="914400"/>
              <a:ext cx="2286000" cy="5666974"/>
            </a:xfrm>
            <a:prstGeom prst="rect">
              <a:avLst/>
            </a:prstGeom>
            <a:noFill/>
          </p:spPr>
        </p:pic>
        <p:pic>
          <p:nvPicPr>
            <p:cNvPr id="104452" name="Picture 4" descr="C:\research\projects\UbiGreen\Trunk\Screenshots\Interface Screenshots Taken from Phone\HowLongDidTripLastSurvey.png"/>
            <p:cNvPicPr>
              <a:picLocks noChangeAspect="1" noChangeArrowheads="1"/>
            </p:cNvPicPr>
            <p:nvPr/>
          </p:nvPicPr>
          <p:blipFill>
            <a:blip r:embed="rId6"/>
            <a:srcRect/>
            <a:stretch>
              <a:fillRect/>
            </a:stretch>
          </p:blipFill>
          <p:spPr bwMode="auto">
            <a:xfrm>
              <a:off x="6257925" y="1876425"/>
              <a:ext cx="1817370" cy="2423160"/>
            </a:xfrm>
            <a:prstGeom prst="rect">
              <a:avLst/>
            </a:prstGeom>
            <a:noFill/>
          </p:spPr>
        </p:pic>
      </p:grpSp>
    </p:spTree>
    <p:extLst>
      <p:ext uri="{BB962C8B-B14F-4D97-AF65-F5344CB8AC3E}">
        <p14:creationId xmlns:p14="http://schemas.microsoft.com/office/powerpoint/2010/main" val="4224688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50"/>
          <p:cNvGrpSpPr/>
          <p:nvPr/>
        </p:nvGrpSpPr>
        <p:grpSpPr>
          <a:xfrm>
            <a:off x="685800" y="914400"/>
            <a:ext cx="7467600" cy="4721352"/>
            <a:chOff x="685800" y="914400"/>
            <a:chExt cx="7467600" cy="4721352"/>
          </a:xfrm>
        </p:grpSpPr>
        <p:sp>
          <p:nvSpPr>
            <p:cNvPr id="39" name="Rectangle 38"/>
            <p:cNvSpPr/>
            <p:nvPr/>
          </p:nvSpPr>
          <p:spPr>
            <a:xfrm>
              <a:off x="3352800" y="914400"/>
              <a:ext cx="2743200" cy="2362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p:cNvSpPr/>
            <p:nvPr/>
          </p:nvSpPr>
          <p:spPr>
            <a:xfrm>
              <a:off x="4800600" y="3276600"/>
              <a:ext cx="33528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p:cNvSpPr/>
            <p:nvPr/>
          </p:nvSpPr>
          <p:spPr>
            <a:xfrm>
              <a:off x="685800" y="3276600"/>
              <a:ext cx="1676400" cy="2359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2362200" y="3276600"/>
              <a:ext cx="37338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2133600" y="3297252"/>
              <a:ext cx="685800" cy="265176"/>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4822359" y="3297326"/>
              <a:ext cx="2695631" cy="379025"/>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3376843" y="3200400"/>
              <a:ext cx="2695631" cy="254753"/>
            </a:xfrm>
            <a:prstGeom prst="rect">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2" name="Freeform 51"/>
          <p:cNvSpPr/>
          <p:nvPr/>
        </p:nvSpPr>
        <p:spPr>
          <a:xfrm>
            <a:off x="641404" y="907085"/>
            <a:ext cx="7760975" cy="4884115"/>
          </a:xfrm>
          <a:custGeom>
            <a:avLst/>
            <a:gdLst>
              <a:gd name="connsiteX0" fmla="*/ 5625389 w 7651700"/>
              <a:gd name="connsiteY0" fmla="*/ 390144 h 5269382"/>
              <a:gd name="connsiteX1" fmla="*/ 7651700 w 7651700"/>
              <a:gd name="connsiteY1" fmla="*/ 382829 h 5269382"/>
              <a:gd name="connsiteX2" fmla="*/ 7629754 w 7651700"/>
              <a:gd name="connsiteY2" fmla="*/ 5262067 h 5269382"/>
              <a:gd name="connsiteX3" fmla="*/ 0 w 7651700"/>
              <a:gd name="connsiteY3" fmla="*/ 5269382 h 5269382"/>
              <a:gd name="connsiteX4" fmla="*/ 7316 w 7651700"/>
              <a:gd name="connsiteY4" fmla="*/ 2723693 h 5269382"/>
              <a:gd name="connsiteX5" fmla="*/ 5654650 w 7651700"/>
              <a:gd name="connsiteY5" fmla="*/ 2723693 h 5269382"/>
              <a:gd name="connsiteX6" fmla="*/ 5625389 w 7651700"/>
              <a:gd name="connsiteY6" fmla="*/ 390144 h 5269382"/>
              <a:gd name="connsiteX0" fmla="*/ 5625389 w 7651700"/>
              <a:gd name="connsiteY0" fmla="*/ 390144 h 5269382"/>
              <a:gd name="connsiteX1" fmla="*/ 7651700 w 7651700"/>
              <a:gd name="connsiteY1" fmla="*/ 382829 h 5269382"/>
              <a:gd name="connsiteX2" fmla="*/ 7629754 w 7651700"/>
              <a:gd name="connsiteY2" fmla="*/ 5262067 h 5269382"/>
              <a:gd name="connsiteX3" fmla="*/ 0 w 7651700"/>
              <a:gd name="connsiteY3" fmla="*/ 5269382 h 5269382"/>
              <a:gd name="connsiteX4" fmla="*/ 7316 w 7651700"/>
              <a:gd name="connsiteY4" fmla="*/ 2723693 h 5269382"/>
              <a:gd name="connsiteX5" fmla="*/ 5654650 w 7651700"/>
              <a:gd name="connsiteY5" fmla="*/ 2723693 h 5269382"/>
              <a:gd name="connsiteX6" fmla="*/ 5625389 w 7651700"/>
              <a:gd name="connsiteY6" fmla="*/ 390144 h 5269382"/>
              <a:gd name="connsiteX0" fmla="*/ 5654650 w 7651700"/>
              <a:gd name="connsiteY0" fmla="*/ 2763926 h 5309615"/>
              <a:gd name="connsiteX1" fmla="*/ 7651700 w 7651700"/>
              <a:gd name="connsiteY1" fmla="*/ 423062 h 5309615"/>
              <a:gd name="connsiteX2" fmla="*/ 7629754 w 7651700"/>
              <a:gd name="connsiteY2" fmla="*/ 5302300 h 5309615"/>
              <a:gd name="connsiteX3" fmla="*/ 0 w 7651700"/>
              <a:gd name="connsiteY3" fmla="*/ 5309615 h 5309615"/>
              <a:gd name="connsiteX4" fmla="*/ 7316 w 7651700"/>
              <a:gd name="connsiteY4" fmla="*/ 2763926 h 5309615"/>
              <a:gd name="connsiteX5" fmla="*/ 5654650 w 7651700"/>
              <a:gd name="connsiteY5" fmla="*/ 2763926 h 5309615"/>
              <a:gd name="connsiteX0" fmla="*/ 5654650 w 7651700"/>
              <a:gd name="connsiteY0" fmla="*/ 2340864 h 4886553"/>
              <a:gd name="connsiteX1" fmla="*/ 7651700 w 7651700"/>
              <a:gd name="connsiteY1" fmla="*/ 0 h 4886553"/>
              <a:gd name="connsiteX2" fmla="*/ 7629754 w 7651700"/>
              <a:gd name="connsiteY2" fmla="*/ 4879238 h 4886553"/>
              <a:gd name="connsiteX3" fmla="*/ 0 w 7651700"/>
              <a:gd name="connsiteY3" fmla="*/ 4886553 h 4886553"/>
              <a:gd name="connsiteX4" fmla="*/ 7316 w 7651700"/>
              <a:gd name="connsiteY4" fmla="*/ 2340864 h 4886553"/>
              <a:gd name="connsiteX5" fmla="*/ 5654650 w 7651700"/>
              <a:gd name="connsiteY5" fmla="*/ 2340864 h 4886553"/>
              <a:gd name="connsiteX0" fmla="*/ 5654650 w 7651700"/>
              <a:gd name="connsiteY0" fmla="*/ 2340864 h 4886553"/>
              <a:gd name="connsiteX1" fmla="*/ 6664148 w 7651700"/>
              <a:gd name="connsiteY1" fmla="*/ 1177748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40864 h 4886553"/>
              <a:gd name="connsiteX1" fmla="*/ 5673548 w 7651700"/>
              <a:gd name="connsiteY1" fmla="*/ 34748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40864 h 4886553"/>
              <a:gd name="connsiteX1" fmla="*/ 5673548 w 7651700"/>
              <a:gd name="connsiteY1" fmla="*/ 12802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51700"/>
              <a:gd name="connsiteY0" fmla="*/ 2357323 h 4903012"/>
              <a:gd name="connsiteX1" fmla="*/ 5673548 w 7651700"/>
              <a:gd name="connsiteY1" fmla="*/ 0 h 4903012"/>
              <a:gd name="connsiteX2" fmla="*/ 7651700 w 7651700"/>
              <a:gd name="connsiteY2" fmla="*/ 16459 h 4903012"/>
              <a:gd name="connsiteX3" fmla="*/ 7629754 w 7651700"/>
              <a:gd name="connsiteY3" fmla="*/ 4895697 h 4903012"/>
              <a:gd name="connsiteX4" fmla="*/ 0 w 7651700"/>
              <a:gd name="connsiteY4" fmla="*/ 4903012 h 4903012"/>
              <a:gd name="connsiteX5" fmla="*/ 7316 w 7651700"/>
              <a:gd name="connsiteY5" fmla="*/ 2357323 h 4903012"/>
              <a:gd name="connsiteX6" fmla="*/ 5654650 w 7651700"/>
              <a:gd name="connsiteY6" fmla="*/ 2357323 h 4903012"/>
              <a:gd name="connsiteX0" fmla="*/ 5654650 w 7651700"/>
              <a:gd name="connsiteY0" fmla="*/ 2340864 h 4886553"/>
              <a:gd name="connsiteX1" fmla="*/ 5673548 w 7651700"/>
              <a:gd name="connsiteY1" fmla="*/ 12802 h 4886553"/>
              <a:gd name="connsiteX2" fmla="*/ 7651700 w 7651700"/>
              <a:gd name="connsiteY2" fmla="*/ 0 h 4886553"/>
              <a:gd name="connsiteX3" fmla="*/ 7629754 w 7651700"/>
              <a:gd name="connsiteY3" fmla="*/ 4879238 h 4886553"/>
              <a:gd name="connsiteX4" fmla="*/ 0 w 7651700"/>
              <a:gd name="connsiteY4" fmla="*/ 4886553 h 4886553"/>
              <a:gd name="connsiteX5" fmla="*/ 7316 w 7651700"/>
              <a:gd name="connsiteY5" fmla="*/ 2340864 h 4886553"/>
              <a:gd name="connsiteX6" fmla="*/ 5654650 w 7651700"/>
              <a:gd name="connsiteY6" fmla="*/ 2340864 h 4886553"/>
              <a:gd name="connsiteX0" fmla="*/ 5654650 w 7637069"/>
              <a:gd name="connsiteY0" fmla="*/ 2340864 h 4886553"/>
              <a:gd name="connsiteX1" fmla="*/ 5673548 w 7637069"/>
              <a:gd name="connsiteY1" fmla="*/ 12802 h 4886553"/>
              <a:gd name="connsiteX2" fmla="*/ 7423100 w 7637069"/>
              <a:gd name="connsiteY2" fmla="*/ 0 h 4886553"/>
              <a:gd name="connsiteX3" fmla="*/ 7629754 w 7637069"/>
              <a:gd name="connsiteY3" fmla="*/ 4879238 h 4886553"/>
              <a:gd name="connsiteX4" fmla="*/ 0 w 7637069"/>
              <a:gd name="connsiteY4" fmla="*/ 4886553 h 4886553"/>
              <a:gd name="connsiteX5" fmla="*/ 7316 w 7637069"/>
              <a:gd name="connsiteY5" fmla="*/ 2340864 h 4886553"/>
              <a:gd name="connsiteX6" fmla="*/ 5654650 w 7637069"/>
              <a:gd name="connsiteY6" fmla="*/ 2340864 h 4886553"/>
              <a:gd name="connsiteX0" fmla="*/ 5654650 w 7423100"/>
              <a:gd name="connsiteY0" fmla="*/ 2340864 h 4886553"/>
              <a:gd name="connsiteX1" fmla="*/ 5673548 w 7423100"/>
              <a:gd name="connsiteY1" fmla="*/ 12802 h 4886553"/>
              <a:gd name="connsiteX2" fmla="*/ 7423100 w 7423100"/>
              <a:gd name="connsiteY2" fmla="*/ 0 h 4886553"/>
              <a:gd name="connsiteX3" fmla="*/ 7401154 w 7423100"/>
              <a:gd name="connsiteY3" fmla="*/ 4879238 h 4886553"/>
              <a:gd name="connsiteX4" fmla="*/ 0 w 7423100"/>
              <a:gd name="connsiteY4" fmla="*/ 4886553 h 4886553"/>
              <a:gd name="connsiteX5" fmla="*/ 7316 w 7423100"/>
              <a:gd name="connsiteY5" fmla="*/ 2340864 h 4886553"/>
              <a:gd name="connsiteX6" fmla="*/ 5654650 w 7423100"/>
              <a:gd name="connsiteY6" fmla="*/ 2340864 h 4886553"/>
              <a:gd name="connsiteX0" fmla="*/ 5654650 w 7865669"/>
              <a:gd name="connsiteY0" fmla="*/ 2340864 h 4886553"/>
              <a:gd name="connsiteX1" fmla="*/ 5673548 w 7865669"/>
              <a:gd name="connsiteY1" fmla="*/ 12802 h 4886553"/>
              <a:gd name="connsiteX2" fmla="*/ 7423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423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04100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54650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54650 w 7865669"/>
              <a:gd name="connsiteY6" fmla="*/ 2340864 h 4886553"/>
              <a:gd name="connsiteX0" fmla="*/ 5680392 w 7865669"/>
              <a:gd name="connsiteY0" fmla="*/ 234086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80392 w 7865669"/>
              <a:gd name="connsiteY6" fmla="*/ 2340864 h 4886553"/>
              <a:gd name="connsiteX0" fmla="*/ 5680392 w 7865669"/>
              <a:gd name="connsiteY0" fmla="*/ 257694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340864 h 4886553"/>
              <a:gd name="connsiteX6" fmla="*/ 5680392 w 7865669"/>
              <a:gd name="connsiteY6" fmla="*/ 2576944 h 4886553"/>
              <a:gd name="connsiteX0" fmla="*/ 5680392 w 7865669"/>
              <a:gd name="connsiteY0" fmla="*/ 2576944 h 4886553"/>
              <a:gd name="connsiteX1" fmla="*/ 5673548 w 7865669"/>
              <a:gd name="connsiteY1" fmla="*/ 12802 h 4886553"/>
              <a:gd name="connsiteX2" fmla="*/ 7859279 w 7865669"/>
              <a:gd name="connsiteY2" fmla="*/ 0 h 4886553"/>
              <a:gd name="connsiteX3" fmla="*/ 7858354 w 7865669"/>
              <a:gd name="connsiteY3" fmla="*/ 4879238 h 4886553"/>
              <a:gd name="connsiteX4" fmla="*/ 0 w 7865669"/>
              <a:gd name="connsiteY4" fmla="*/ 4886553 h 4886553"/>
              <a:gd name="connsiteX5" fmla="*/ 7316 w 7865669"/>
              <a:gd name="connsiteY5" fmla="*/ 2576944 h 4886553"/>
              <a:gd name="connsiteX6" fmla="*/ 5680392 w 7865669"/>
              <a:gd name="connsiteY6" fmla="*/ 2576944 h 4886553"/>
              <a:gd name="connsiteX0" fmla="*/ 5680392 w 7865669"/>
              <a:gd name="connsiteY0" fmla="*/ 2576944 h 5043940"/>
              <a:gd name="connsiteX1" fmla="*/ 5673548 w 7865669"/>
              <a:gd name="connsiteY1" fmla="*/ 12802 h 5043940"/>
              <a:gd name="connsiteX2" fmla="*/ 7859279 w 7865669"/>
              <a:gd name="connsiteY2" fmla="*/ 0 h 5043940"/>
              <a:gd name="connsiteX3" fmla="*/ 7858354 w 7865669"/>
              <a:gd name="connsiteY3" fmla="*/ 4879238 h 5043940"/>
              <a:gd name="connsiteX4" fmla="*/ 0 w 7865669"/>
              <a:gd name="connsiteY4" fmla="*/ 5043940 h 5043940"/>
              <a:gd name="connsiteX5" fmla="*/ 7316 w 7865669"/>
              <a:gd name="connsiteY5" fmla="*/ 2576944 h 5043940"/>
              <a:gd name="connsiteX6" fmla="*/ 5680392 w 7865669"/>
              <a:gd name="connsiteY6" fmla="*/ 2576944 h 5043940"/>
              <a:gd name="connsiteX0" fmla="*/ 5680392 w 7865669"/>
              <a:gd name="connsiteY0" fmla="*/ 2576944 h 5043940"/>
              <a:gd name="connsiteX1" fmla="*/ 5673548 w 7865669"/>
              <a:gd name="connsiteY1" fmla="*/ 12802 h 5043940"/>
              <a:gd name="connsiteX2" fmla="*/ 7859279 w 7865669"/>
              <a:gd name="connsiteY2" fmla="*/ 0 h 5043940"/>
              <a:gd name="connsiteX3" fmla="*/ 7858354 w 7865669"/>
              <a:gd name="connsiteY3" fmla="*/ 4879238 h 5043940"/>
              <a:gd name="connsiteX4" fmla="*/ 7857886 w 7865669"/>
              <a:gd name="connsiteY4" fmla="*/ 5037382 h 5043940"/>
              <a:gd name="connsiteX5" fmla="*/ 0 w 7865669"/>
              <a:gd name="connsiteY5" fmla="*/ 5043940 h 5043940"/>
              <a:gd name="connsiteX6" fmla="*/ 7316 w 7865669"/>
              <a:gd name="connsiteY6" fmla="*/ 2576944 h 5043940"/>
              <a:gd name="connsiteX7" fmla="*/ 5680392 w 7865669"/>
              <a:gd name="connsiteY7" fmla="*/ 2576944 h 5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5669" h="5043940">
                <a:moveTo>
                  <a:pt x="5680392" y="2576944"/>
                </a:moveTo>
                <a:cubicBezTo>
                  <a:pt x="5678111" y="1800923"/>
                  <a:pt x="5675829" y="788823"/>
                  <a:pt x="5673548" y="12802"/>
                </a:cubicBezTo>
                <a:lnTo>
                  <a:pt x="7859279" y="0"/>
                </a:lnTo>
                <a:cubicBezTo>
                  <a:pt x="7851964" y="1626413"/>
                  <a:pt x="7865669" y="3252825"/>
                  <a:pt x="7858354" y="4879238"/>
                </a:cubicBezTo>
                <a:lnTo>
                  <a:pt x="7857886" y="5037382"/>
                </a:lnTo>
                <a:lnTo>
                  <a:pt x="0" y="5043940"/>
                </a:lnTo>
                <a:cubicBezTo>
                  <a:pt x="2439" y="4195377"/>
                  <a:pt x="4877" y="3425507"/>
                  <a:pt x="7316" y="2576944"/>
                </a:cubicBezTo>
                <a:lnTo>
                  <a:pt x="5680392" y="2576944"/>
                </a:lnTo>
                <a:close/>
              </a:path>
            </a:pathLst>
          </a:cu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4132" y="-143378"/>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pSp>
        <p:nvGrpSpPr>
          <p:cNvPr id="5"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11"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12"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3"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5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212" y="310162"/>
            <a:ext cx="6280441" cy="990107"/>
          </a:xfrm>
        </p:spPr>
        <p:txBody>
          <a:bodyPr/>
          <a:lstStyle/>
          <a:p>
            <a:r>
              <a:rPr lang="en-US" dirty="0" smtClean="0">
                <a:solidFill>
                  <a:schemeClr val="tx1">
                    <a:lumMod val="65000"/>
                    <a:lumOff val="35000"/>
                  </a:schemeClr>
                </a:solidFill>
              </a:rPr>
              <a:t>3-</a:t>
            </a:r>
            <a:r>
              <a:rPr lang="en-US" dirty="0" smtClean="0">
                <a:solidFill>
                  <a:schemeClr val="tx1">
                    <a:lumMod val="65000"/>
                    <a:lumOff val="35000"/>
                  </a:schemeClr>
                </a:solidFill>
              </a:rPr>
              <a:t>week</a:t>
            </a:r>
            <a:r>
              <a:rPr lang="en-US" dirty="0" smtClean="0"/>
              <a:t> </a:t>
            </a:r>
            <a:r>
              <a:rPr lang="en-US" dirty="0" smtClean="0"/>
              <a:t>field study</a:t>
            </a:r>
            <a:endParaRPr lang="en-US" dirty="0"/>
          </a:p>
        </p:txBody>
      </p:sp>
      <p:sp>
        <p:nvSpPr>
          <p:cNvPr id="3" name="Content Placeholder 2"/>
          <p:cNvSpPr>
            <a:spLocks noGrp="1"/>
          </p:cNvSpPr>
          <p:nvPr>
            <p:ph idx="1"/>
          </p:nvPr>
        </p:nvSpPr>
        <p:spPr/>
        <p:txBody>
          <a:bodyPr>
            <a:normAutofit/>
          </a:bodyPr>
          <a:lstStyle/>
          <a:p>
            <a:r>
              <a:rPr lang="en-US" b="1" dirty="0" smtClean="0"/>
              <a:t>obtain preliminary feedback on prototype</a:t>
            </a:r>
          </a:p>
          <a:p>
            <a:pPr lvl="1"/>
            <a:r>
              <a:rPr lang="en-US" dirty="0" smtClean="0"/>
              <a:t>visual design</a:t>
            </a:r>
          </a:p>
          <a:p>
            <a:pPr lvl="1"/>
            <a:r>
              <a:rPr lang="en-US" dirty="0" smtClean="0"/>
              <a:t>engagement</a:t>
            </a:r>
          </a:p>
          <a:p>
            <a:pPr lvl="1"/>
            <a:r>
              <a:rPr lang="en-US" dirty="0" smtClean="0"/>
              <a:t>potential for social use</a:t>
            </a:r>
          </a:p>
          <a:p>
            <a:pPr lvl="1"/>
            <a:r>
              <a:rPr lang="en-US" dirty="0" smtClean="0"/>
              <a:t>ideas for future designs</a:t>
            </a:r>
          </a:p>
          <a:p>
            <a:r>
              <a:rPr lang="en-US" b="1" dirty="0" smtClean="0"/>
              <a:t>evaluate sensing algorithms for recording transit activities</a:t>
            </a:r>
          </a:p>
          <a:p>
            <a:pPr lvl="1"/>
            <a:r>
              <a:rPr lang="en-US" dirty="0" smtClean="0"/>
              <a:t>the eventual goal is to reduce/eliminate the need for explicit user feedback</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8681953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972" y="457200"/>
            <a:ext cx="9448800" cy="685800"/>
          </a:xfrm>
        </p:spPr>
        <p:txBody>
          <a:bodyPr/>
          <a:lstStyle/>
          <a:p>
            <a:r>
              <a:rPr lang="en-US" dirty="0" smtClean="0">
                <a:solidFill>
                  <a:schemeClr val="tx1">
                    <a:lumMod val="65000"/>
                    <a:lumOff val="35000"/>
                  </a:schemeClr>
                </a:solidFill>
              </a:rPr>
              <a:t>mobile </a:t>
            </a:r>
            <a:r>
              <a:rPr lang="en-US" dirty="0" smtClean="0"/>
              <a:t>data collected</a:t>
            </a:r>
            <a:endParaRPr lang="en-US" dirty="0"/>
          </a:p>
        </p:txBody>
      </p:sp>
      <p:sp>
        <p:nvSpPr>
          <p:cNvPr id="3" name="Content Placeholder 2"/>
          <p:cNvSpPr>
            <a:spLocks noGrp="1"/>
          </p:cNvSpPr>
          <p:nvPr>
            <p:ph idx="1"/>
          </p:nvPr>
        </p:nvSpPr>
        <p:spPr>
          <a:xfrm>
            <a:off x="1362622" y="1447800"/>
            <a:ext cx="9296400" cy="4983163"/>
          </a:xfrm>
        </p:spPr>
        <p:txBody>
          <a:bodyPr/>
          <a:lstStyle/>
          <a:p>
            <a:r>
              <a:rPr lang="en-US" sz="3600" dirty="0" smtClean="0"/>
              <a:t>8.4 million logged sensor events</a:t>
            </a:r>
          </a:p>
          <a:p>
            <a:r>
              <a:rPr lang="en-US" sz="3600" dirty="0" smtClean="0"/>
              <a:t>1,129 travel events (72% green)</a:t>
            </a:r>
          </a:p>
          <a:p>
            <a:r>
              <a:rPr lang="en-US" sz="3600" dirty="0" smtClean="0"/>
              <a:t>4.2 travel events per participant/day</a:t>
            </a:r>
          </a:p>
          <a:p>
            <a:r>
              <a:rPr lang="en-US" sz="3600" dirty="0" smtClean="0"/>
              <a:t>average trip length: 18 minutes</a:t>
            </a:r>
          </a:p>
          <a:p>
            <a:pPr lvl="1"/>
            <a:r>
              <a:rPr lang="en-US" sz="3200" dirty="0" smtClean="0"/>
              <a:t>23 minutes for green trips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7006555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pSp>
        <p:nvGrpSpPr>
          <p:cNvPr id="9" name="Group 8"/>
          <p:cNvGrpSpPr/>
          <p:nvPr/>
        </p:nvGrpSpPr>
        <p:grpSpPr>
          <a:xfrm>
            <a:off x="204952" y="1447800"/>
            <a:ext cx="8634248" cy="4572000"/>
            <a:chOff x="66826" y="1143000"/>
            <a:chExt cx="7934174" cy="3962400"/>
          </a:xfrm>
        </p:grpSpPr>
        <p:graphicFrame>
          <p:nvGraphicFramePr>
            <p:cNvPr id="5" name="Chart 4"/>
            <p:cNvGraphicFramePr/>
            <p:nvPr/>
          </p:nvGraphicFramePr>
          <p:xfrm>
            <a:off x="4419600" y="1143000"/>
            <a:ext cx="3581400"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nvGraphicFramePr>
          <p:xfrm>
            <a:off x="66826" y="1447800"/>
            <a:ext cx="4124174" cy="3657600"/>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Title 1"/>
          <p:cNvSpPr>
            <a:spLocks noGrp="1"/>
          </p:cNvSpPr>
          <p:nvPr>
            <p:ph type="title"/>
          </p:nvPr>
        </p:nvSpPr>
        <p:spPr>
          <a:xfrm>
            <a:off x="1089858" y="495300"/>
            <a:ext cx="8229600" cy="685800"/>
          </a:xfrm>
        </p:spPr>
        <p:txBody>
          <a:bodyPr/>
          <a:lstStyle/>
          <a:p>
            <a:r>
              <a:rPr lang="en-US" sz="6000" dirty="0" smtClean="0">
                <a:solidFill>
                  <a:schemeClr val="tx1">
                    <a:lumMod val="75000"/>
                    <a:lumOff val="25000"/>
                  </a:schemeClr>
                </a:solidFill>
              </a:rPr>
              <a:t>observed </a:t>
            </a:r>
            <a:r>
              <a:rPr lang="en-US" sz="6000" dirty="0" smtClean="0"/>
              <a:t>transit</a:t>
            </a:r>
            <a:endParaRPr lang="en-US" sz="6000" dirty="0"/>
          </a:p>
        </p:txBody>
      </p:sp>
    </p:spTree>
    <p:extLst>
      <p:ext uri="{BB962C8B-B14F-4D97-AF65-F5344CB8AC3E}">
        <p14:creationId xmlns:p14="http://schemas.microsoft.com/office/powerpoint/2010/main" val="32683588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5" name="Chart 4"/>
          <p:cNvGraphicFramePr/>
          <p:nvPr/>
        </p:nvGraphicFramePr>
        <p:xfrm>
          <a:off x="152400" y="990600"/>
          <a:ext cx="8382000" cy="5410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p:cNvSpPr>
            <a:spLocks noGrp="1"/>
          </p:cNvSpPr>
          <p:nvPr>
            <p:ph type="title"/>
          </p:nvPr>
        </p:nvSpPr>
        <p:spPr>
          <a:xfrm>
            <a:off x="772320" y="288462"/>
            <a:ext cx="8229600" cy="685800"/>
          </a:xfrm>
        </p:spPr>
        <p:txBody>
          <a:bodyPr/>
          <a:lstStyle/>
          <a:p>
            <a:r>
              <a:rPr lang="en-US" sz="6000" dirty="0" smtClean="0">
                <a:solidFill>
                  <a:schemeClr val="tx1">
                    <a:lumMod val="75000"/>
                    <a:lumOff val="25000"/>
                  </a:schemeClr>
                </a:solidFill>
              </a:rPr>
              <a:t>source of </a:t>
            </a:r>
            <a:r>
              <a:rPr lang="en-US" sz="6000" dirty="0" smtClean="0"/>
              <a:t>data</a:t>
            </a:r>
            <a:endParaRPr lang="en-US" sz="6000" dirty="0"/>
          </a:p>
        </p:txBody>
      </p:sp>
      <p:cxnSp>
        <p:nvCxnSpPr>
          <p:cNvPr id="8" name="Straight Connector 7"/>
          <p:cNvCxnSpPr/>
          <p:nvPr/>
        </p:nvCxnSpPr>
        <p:spPr>
          <a:xfrm rot="5400000">
            <a:off x="4686697" y="3643961"/>
            <a:ext cx="5790406" cy="28073"/>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29600" y="3124200"/>
            <a:ext cx="914400" cy="369332"/>
          </a:xfrm>
          <a:prstGeom prst="rect">
            <a:avLst/>
          </a:prstGeom>
          <a:noFill/>
        </p:spPr>
        <p:txBody>
          <a:bodyPr wrap="square" rtlCol="0">
            <a:spAutoFit/>
          </a:bodyPr>
          <a:lstStyle/>
          <a:p>
            <a:r>
              <a:rPr lang="en-US" dirty="0" smtClean="0"/>
              <a:t>35.3%</a:t>
            </a:r>
            <a:endParaRPr lang="en-US" dirty="0"/>
          </a:p>
        </p:txBody>
      </p:sp>
      <p:sp>
        <p:nvSpPr>
          <p:cNvPr id="11" name="TextBox 10"/>
          <p:cNvSpPr txBox="1"/>
          <p:nvPr/>
        </p:nvSpPr>
        <p:spPr>
          <a:xfrm>
            <a:off x="8229600" y="4495800"/>
            <a:ext cx="914400" cy="369332"/>
          </a:xfrm>
          <a:prstGeom prst="rect">
            <a:avLst/>
          </a:prstGeom>
          <a:noFill/>
        </p:spPr>
        <p:txBody>
          <a:bodyPr wrap="square" rtlCol="0">
            <a:spAutoFit/>
          </a:bodyPr>
          <a:lstStyle/>
          <a:p>
            <a:r>
              <a:rPr lang="en-US" dirty="0" smtClean="0"/>
              <a:t>40.6%</a:t>
            </a:r>
            <a:endParaRPr lang="en-US" dirty="0"/>
          </a:p>
        </p:txBody>
      </p:sp>
      <p:sp>
        <p:nvSpPr>
          <p:cNvPr id="12" name="TextBox 11"/>
          <p:cNvSpPr txBox="1"/>
          <p:nvPr/>
        </p:nvSpPr>
        <p:spPr>
          <a:xfrm>
            <a:off x="8229600" y="2057400"/>
            <a:ext cx="914400" cy="369332"/>
          </a:xfrm>
          <a:prstGeom prst="rect">
            <a:avLst/>
          </a:prstGeom>
          <a:noFill/>
        </p:spPr>
        <p:txBody>
          <a:bodyPr wrap="square" rtlCol="0">
            <a:spAutoFit/>
          </a:bodyPr>
          <a:lstStyle/>
          <a:p>
            <a:r>
              <a:rPr lang="en-US" dirty="0" smtClean="0"/>
              <a:t>24.2%</a:t>
            </a:r>
            <a:endParaRPr lang="en-US" dirty="0"/>
          </a:p>
        </p:txBody>
      </p:sp>
    </p:spTree>
    <p:extLst>
      <p:ext uri="{BB962C8B-B14F-4D97-AF65-F5344CB8AC3E}">
        <p14:creationId xmlns:p14="http://schemas.microsoft.com/office/powerpoint/2010/main" val="33973527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a:t>
            </a:r>
            <a:r>
              <a:rPr lang="en-US" dirty="0" smtClean="0"/>
              <a:t>framework</a:t>
            </a:r>
            <a:endParaRPr lang="en-US" dirty="0" smtClean="0"/>
          </a:p>
        </p:txBody>
      </p:sp>
      <p:grpSp>
        <p:nvGrpSpPr>
          <p:cNvPr id="13314" name="Group 2"/>
          <p:cNvGrpSpPr>
            <a:grpSpLocks/>
          </p:cNvGrpSpPr>
          <p:nvPr/>
        </p:nvGrpSpPr>
        <p:grpSpPr bwMode="auto">
          <a:xfrm>
            <a:off x="3923482" y="3158877"/>
            <a:ext cx="1183184" cy="1120676"/>
            <a:chOff x="0" y="0"/>
            <a:chExt cx="1683507" cy="1595314"/>
          </a:xfrm>
        </p:grpSpPr>
        <p:grpSp>
          <p:nvGrpSpPr>
            <p:cNvPr id="13332" name="Group 3"/>
            <p:cNvGrpSpPr>
              <a:grpSpLocks/>
            </p:cNvGrpSpPr>
            <p:nvPr/>
          </p:nvGrpSpPr>
          <p:grpSpPr bwMode="auto">
            <a:xfrm>
              <a:off x="496654" y="0"/>
              <a:ext cx="687290" cy="1138115"/>
              <a:chOff x="0" y="0"/>
              <a:chExt cx="687289" cy="1138115"/>
            </a:xfrm>
          </p:grpSpPr>
          <p:grpSp>
            <p:nvGrpSpPr>
              <p:cNvPr id="2" name="Group 4"/>
              <p:cNvGrpSpPr>
                <a:grpSpLocks/>
              </p:cNvGrpSpPr>
              <p:nvPr/>
            </p:nvGrpSpPr>
            <p:grpSpPr bwMode="auto">
              <a:xfrm>
                <a:off x="204638" y="795213"/>
                <a:ext cx="292101" cy="342902"/>
                <a:chOff x="0" y="0"/>
                <a:chExt cx="292101" cy="342901"/>
              </a:xfrm>
            </p:grpSpPr>
            <p:sp>
              <p:nvSpPr>
                <p:cNvPr id="13317" name="AutoShape 5"/>
                <p:cNvSpPr>
                  <a:spLocks/>
                </p:cNvSpPr>
                <p:nvPr/>
              </p:nvSpPr>
              <p:spPr bwMode="auto">
                <a:xfrm>
                  <a:off x="698" y="96192"/>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18" name="AutoShape 6"/>
                <p:cNvSpPr>
                  <a:spLocks/>
                </p:cNvSpPr>
                <p:nvPr/>
              </p:nvSpPr>
              <p:spPr bwMode="auto">
                <a:xfrm>
                  <a:off x="698" y="193118"/>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19" name="AutoShape 7"/>
                <p:cNvSpPr>
                  <a:spLocks/>
                </p:cNvSpPr>
                <p:nvPr/>
              </p:nvSpPr>
              <p:spPr bwMode="auto">
                <a:xfrm>
                  <a:off x="698" y="-735"/>
                  <a:ext cx="290642" cy="1493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sp>
            <p:nvSpPr>
              <p:cNvPr id="13320" name="AutoShape 8"/>
              <p:cNvSpPr>
                <a:spLocks/>
              </p:cNvSpPr>
              <p:nvPr/>
            </p:nvSpPr>
            <p:spPr bwMode="auto">
              <a:xfrm>
                <a:off x="52868" y="173197"/>
                <a:ext cx="595579" cy="57043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3321" name="Line 9"/>
              <p:cNvSpPr>
                <a:spLocks noChangeShapeType="1"/>
              </p:cNvSpPr>
              <p:nvPr/>
            </p:nvSpPr>
            <p:spPr bwMode="auto">
              <a:xfrm>
                <a:off x="456" y="119172"/>
                <a:ext cx="58764" cy="8262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3" name="Line 10"/>
              <p:cNvSpPr>
                <a:spLocks noChangeShapeType="1"/>
              </p:cNvSpPr>
              <p:nvPr/>
            </p:nvSpPr>
            <p:spPr bwMode="auto">
              <a:xfrm>
                <a:off x="198983" y="0"/>
                <a:ext cx="14293" cy="12870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13323" name="Line 11"/>
              <p:cNvSpPr>
                <a:spLocks noChangeShapeType="1"/>
              </p:cNvSpPr>
              <p:nvPr/>
            </p:nvSpPr>
            <p:spPr bwMode="auto">
              <a:xfrm flipH="1">
                <a:off x="472156" y="11123"/>
                <a:ext cx="25411" cy="125527"/>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sp>
            <p:nvSpPr>
              <p:cNvPr id="13324" name="Line 12"/>
              <p:cNvSpPr>
                <a:spLocks noChangeShapeType="1"/>
              </p:cNvSpPr>
              <p:nvPr/>
            </p:nvSpPr>
            <p:spPr bwMode="auto">
              <a:xfrm flipH="1">
                <a:off x="623035" y="115994"/>
                <a:ext cx="63528" cy="81036"/>
              </a:xfrm>
              <a:prstGeom prst="line">
                <a:avLst/>
              </a:prstGeom>
              <a:noFill/>
              <a:ln w="1270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321457">
                  <a:defRPr/>
                </a:pPr>
                <a:endParaRPr lang="en-US" sz="800">
                  <a:solidFill>
                    <a:srgbClr val="000000"/>
                  </a:solidFill>
                  <a:latin typeface="Helvetica" charset="0"/>
                  <a:cs typeface="Helvetica" charset="0"/>
                  <a:sym typeface="Helvetica" charset="0"/>
                </a:endParaRPr>
              </a:p>
            </p:txBody>
          </p:sp>
        </p:grpSp>
        <p:sp>
          <p:nvSpPr>
            <p:cNvPr id="13325" name="AutoShape 13"/>
            <p:cNvSpPr>
              <a:spLocks/>
            </p:cNvSpPr>
            <p:nvPr/>
          </p:nvSpPr>
          <p:spPr bwMode="auto">
            <a:xfrm>
              <a:off x="0" y="1124982"/>
              <a:ext cx="1683507" cy="470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Researchers</a:t>
              </a:r>
              <a:endParaRPr lang="en-US">
                <a:cs typeface="Trebuchet MS" charset="0"/>
              </a:endParaRPr>
            </a:p>
          </p:txBody>
        </p:sp>
      </p:grpSp>
      <p:grpSp>
        <p:nvGrpSpPr>
          <p:cNvPr id="13315" name="Group 14"/>
          <p:cNvGrpSpPr>
            <a:grpSpLocks/>
          </p:cNvGrpSpPr>
          <p:nvPr/>
        </p:nvGrpSpPr>
        <p:grpSpPr bwMode="auto">
          <a:xfrm>
            <a:off x="6198320" y="2896568"/>
            <a:ext cx="840506" cy="1028030"/>
            <a:chOff x="0" y="0"/>
            <a:chExt cx="1195320" cy="1460735"/>
          </a:xfrm>
        </p:grpSpPr>
        <p:sp>
          <p:nvSpPr>
            <p:cNvPr id="13327" name="AutoShape 15"/>
            <p:cNvSpPr>
              <a:spLocks/>
            </p:cNvSpPr>
            <p:nvPr/>
          </p:nvSpPr>
          <p:spPr bwMode="auto">
            <a:xfrm>
              <a:off x="0" y="991270"/>
              <a:ext cx="1195320" cy="4694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Context</a:t>
              </a:r>
              <a:endParaRPr lang="en-US">
                <a:cs typeface="Trebuchet MS" charset="0"/>
              </a:endParaRPr>
            </a:p>
          </p:txBody>
        </p:sp>
        <p:grpSp>
          <p:nvGrpSpPr>
            <p:cNvPr id="13328" name="Group 16"/>
            <p:cNvGrpSpPr>
              <a:grpSpLocks/>
            </p:cNvGrpSpPr>
            <p:nvPr/>
          </p:nvGrpSpPr>
          <p:grpSpPr bwMode="auto">
            <a:xfrm>
              <a:off x="193854" y="0"/>
              <a:ext cx="812802" cy="1068681"/>
              <a:chOff x="0" y="0"/>
              <a:chExt cx="812801" cy="1068681"/>
            </a:xfrm>
          </p:grpSpPr>
          <p:pic>
            <p:nvPicPr>
              <p:cNvPr id="13329" name="Picture 17" descr="dropp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84" y="82474"/>
                <a:ext cx="309545" cy="90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30" name="AutoShape 18"/>
              <p:cNvSpPr>
                <a:spLocks/>
              </p:cNvSpPr>
              <p:nvPr/>
            </p:nvSpPr>
            <p:spPr bwMode="auto">
              <a:xfrm>
                <a:off x="293480" y="555111"/>
                <a:ext cx="519083" cy="4139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3331" name="AutoShape 19"/>
              <p:cNvSpPr>
                <a:spLocks/>
              </p:cNvSpPr>
              <p:nvPr/>
            </p:nvSpPr>
            <p:spPr bwMode="auto">
              <a:xfrm>
                <a:off x="-190" y="0"/>
                <a:ext cx="774655" cy="106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13316" name="Group 20"/>
          <p:cNvGrpSpPr>
            <a:grpSpLocks/>
          </p:cNvGrpSpPr>
          <p:nvPr/>
        </p:nvGrpSpPr>
        <p:grpSpPr bwMode="auto">
          <a:xfrm>
            <a:off x="2010296" y="2905498"/>
            <a:ext cx="821531" cy="1045889"/>
            <a:chOff x="0" y="0"/>
            <a:chExt cx="1168345" cy="1487781"/>
          </a:xfrm>
        </p:grpSpPr>
        <p:pic>
          <p:nvPicPr>
            <p:cNvPr id="13333" name="Picture 21" descr="dropp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10" y="0"/>
              <a:ext cx="1069925" cy="1068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34" name="AutoShape 22"/>
            <p:cNvSpPr>
              <a:spLocks/>
            </p:cNvSpPr>
            <p:nvPr/>
          </p:nvSpPr>
          <p:spPr bwMode="auto">
            <a:xfrm>
              <a:off x="0" y="1017788"/>
              <a:ext cx="1168345" cy="469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AWARE</a:t>
              </a:r>
              <a:endParaRPr lang="en-US">
                <a:cs typeface="Trebuchet MS" charset="0"/>
              </a:endParaRPr>
            </a:p>
          </p:txBody>
        </p:sp>
      </p:grpSp>
      <p:sp>
        <p:nvSpPr>
          <p:cNvPr id="13335" name="Line 23"/>
          <p:cNvSpPr>
            <a:spLocks noChangeShapeType="1"/>
          </p:cNvSpPr>
          <p:nvPr/>
        </p:nvSpPr>
        <p:spPr bwMode="auto">
          <a:xfrm>
            <a:off x="2875359" y="3290590"/>
            <a:ext cx="1004590" cy="0"/>
          </a:xfrm>
          <a:prstGeom prst="line">
            <a:avLst/>
          </a:prstGeom>
          <a:noFill/>
          <a:ln w="9525" cap="flat" cmpd="sng">
            <a:solidFill>
              <a:srgbClr val="004479"/>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a:cs typeface="Trebuchet MS" charset="0"/>
            </a:endParaRPr>
          </a:p>
        </p:txBody>
      </p:sp>
      <p:sp>
        <p:nvSpPr>
          <p:cNvPr id="13336" name="AutoShape 24"/>
          <p:cNvSpPr>
            <a:spLocks/>
          </p:cNvSpPr>
          <p:nvPr/>
        </p:nvSpPr>
        <p:spPr bwMode="auto">
          <a:xfrm>
            <a:off x="1353964" y="2473523"/>
            <a:ext cx="2134195"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Sense, store &amp; share</a:t>
            </a:r>
          </a:p>
        </p:txBody>
      </p:sp>
      <p:sp>
        <p:nvSpPr>
          <p:cNvPr id="13337" name="Line 25"/>
          <p:cNvSpPr>
            <a:spLocks noChangeShapeType="1"/>
          </p:cNvSpPr>
          <p:nvPr/>
        </p:nvSpPr>
        <p:spPr bwMode="auto">
          <a:xfrm>
            <a:off x="5150197" y="3290590"/>
            <a:ext cx="1004590" cy="0"/>
          </a:xfrm>
          <a:prstGeom prst="line">
            <a:avLst/>
          </a:prstGeom>
          <a:noFill/>
          <a:ln w="9525" cap="flat" cmpd="sng">
            <a:solidFill>
              <a:srgbClr val="004479"/>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a:cs typeface="Trebuchet MS" charset="0"/>
            </a:endParaRPr>
          </a:p>
        </p:txBody>
      </p:sp>
      <p:sp>
        <p:nvSpPr>
          <p:cNvPr id="13338" name="AutoShape 26"/>
          <p:cNvSpPr>
            <a:spLocks/>
          </p:cNvSpPr>
          <p:nvPr/>
        </p:nvSpPr>
        <p:spPr bwMode="auto">
          <a:xfrm>
            <a:off x="5193730" y="2470175"/>
            <a:ext cx="298586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Reuse, interact &amp; understand</a:t>
            </a:r>
          </a:p>
        </p:txBody>
      </p:sp>
      <p:sp>
        <p:nvSpPr>
          <p:cNvPr id="13339" name="AutoShape 27"/>
          <p:cNvSpPr>
            <a:spLocks/>
          </p:cNvSpPr>
          <p:nvPr/>
        </p:nvSpPr>
        <p:spPr bwMode="auto">
          <a:xfrm>
            <a:off x="3489276" y="4318620"/>
            <a:ext cx="2051596"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Abstract &amp; Simplify</a:t>
            </a:r>
          </a:p>
        </p:txBody>
      </p:sp>
      <p:grpSp>
        <p:nvGrpSpPr>
          <p:cNvPr id="13322" name="Group 28"/>
          <p:cNvGrpSpPr>
            <a:grpSpLocks/>
          </p:cNvGrpSpPr>
          <p:nvPr/>
        </p:nvGrpSpPr>
        <p:grpSpPr bwMode="auto">
          <a:xfrm>
            <a:off x="3956968" y="2152055"/>
            <a:ext cx="1116211" cy="892969"/>
            <a:chOff x="0" y="0"/>
            <a:chExt cx="1588009" cy="1270000"/>
          </a:xfrm>
        </p:grpSpPr>
        <p:sp>
          <p:nvSpPr>
            <p:cNvPr id="13341" name="AutoShape 29"/>
            <p:cNvSpPr>
              <a:spLocks/>
            </p:cNvSpPr>
            <p:nvPr/>
          </p:nvSpPr>
          <p:spPr bwMode="auto">
            <a:xfrm>
              <a:off x="0" y="800100"/>
              <a:ext cx="1588009"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r>
                <a:rPr lang="en-US">
                  <a:solidFill>
                    <a:srgbClr val="000000"/>
                  </a:solidFill>
                  <a:latin typeface="Gill Sans" charset="0"/>
                  <a:cs typeface="Gill Sans" charset="0"/>
                  <a:sym typeface="Gill Sans" charset="0"/>
                </a:rPr>
                <a:t>Developers</a:t>
              </a:r>
              <a:endParaRPr lang="en-US">
                <a:cs typeface="Trebuchet MS" charset="0"/>
              </a:endParaRPr>
            </a:p>
          </p:txBody>
        </p:sp>
        <p:pic>
          <p:nvPicPr>
            <p:cNvPr id="13342" name="Picture 30"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069" y="0"/>
              <a:ext cx="82576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Tree>
    <p:extLst>
      <p:ext uri="{BB962C8B-B14F-4D97-AF65-F5344CB8AC3E}">
        <p14:creationId xmlns:p14="http://schemas.microsoft.com/office/powerpoint/2010/main" val="80855369"/>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pPr>
              <a:defRPr/>
            </a:pPr>
            <a:r>
              <a:rPr lang="en-US" dirty="0" smtClean="0"/>
              <a:t>Plugins help:</a:t>
            </a:r>
            <a:endParaRPr lang="en-US" dirty="0" smtClean="0"/>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22637"/>
            <a:ext cx="868412" cy="20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Accelerometer</a:t>
            </a:r>
            <a:endParaRPr lang="en-US">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87136269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Data</a:t>
            </a:r>
            <a:endParaRPr lang="en-US" dirty="0"/>
          </a:p>
        </p:txBody>
      </p:sp>
      <p:sp>
        <p:nvSpPr>
          <p:cNvPr id="3" name="Content Placeholder 2"/>
          <p:cNvSpPr>
            <a:spLocks noGrp="1"/>
          </p:cNvSpPr>
          <p:nvPr>
            <p:ph idx="1"/>
          </p:nvPr>
        </p:nvSpPr>
        <p:spPr/>
        <p:txBody>
          <a:bodyPr/>
          <a:lstStyle/>
          <a:p>
            <a:pPr marL="228600" lvl="1" indent="0">
              <a:buNone/>
            </a:pPr>
            <a:r>
              <a:rPr lang="en-US" dirty="0" smtClean="0"/>
              <a:t>Increasingly prevalent; increasingly rich</a:t>
            </a:r>
          </a:p>
          <a:p>
            <a:pPr marL="228600" lvl="1" indent="0">
              <a:buNone/>
            </a:pPr>
            <a:r>
              <a:rPr lang="en-US" dirty="0" smtClean="0"/>
              <a:t>Great source of context</a:t>
            </a:r>
          </a:p>
          <a:p>
            <a:pPr marL="228600" lvl="1" indent="0">
              <a:buNone/>
            </a:pPr>
            <a:r>
              <a:rPr lang="en-US" dirty="0"/>
              <a:t>	</a:t>
            </a:r>
            <a:r>
              <a:rPr lang="en-US" dirty="0" smtClean="0"/>
              <a:t>(information that can be used [acted on, displayed] </a:t>
            </a:r>
          </a:p>
          <a:p>
            <a:pPr marL="228600" lvl="1" indent="0">
              <a:buNone/>
            </a:pPr>
            <a:r>
              <a:rPr lang="en-US" dirty="0"/>
              <a:t>	</a:t>
            </a:r>
            <a:r>
              <a:rPr lang="en-US" dirty="0" smtClean="0"/>
              <a:t>to characterize the setting in which the user is</a:t>
            </a:r>
          </a:p>
          <a:p>
            <a:pPr marL="228600" lvl="1" indent="0">
              <a:buNone/>
            </a:pPr>
            <a:r>
              <a:rPr lang="en-US" dirty="0"/>
              <a:t>	</a:t>
            </a:r>
            <a:r>
              <a:rPr lang="en-US" dirty="0" smtClean="0"/>
              <a:t>operating)</a:t>
            </a:r>
          </a:p>
          <a:p>
            <a:pPr marL="228600" lvl="1" indent="0">
              <a:buNone/>
            </a:pPr>
            <a:r>
              <a:rPr lang="en-US" dirty="0" smtClean="0"/>
              <a:t>Common uses of context</a:t>
            </a:r>
          </a:p>
          <a:p>
            <a:pPr marL="228600" lvl="1" indent="0">
              <a:buNone/>
            </a:pPr>
            <a:r>
              <a:rPr lang="en-US" dirty="0" smtClean="0"/>
              <a:t>	location aware services</a:t>
            </a:r>
          </a:p>
          <a:p>
            <a:pPr marL="228600" lvl="1" indent="0">
              <a:buNone/>
            </a:pPr>
            <a:r>
              <a:rPr lang="en-US" dirty="0"/>
              <a:t>	</a:t>
            </a:r>
            <a:r>
              <a:rPr lang="en-US" dirty="0" smtClean="0"/>
              <a:t>adaption to changes in environment</a:t>
            </a:r>
          </a:p>
          <a:p>
            <a:pPr marL="228600" lvl="1" indent="0">
              <a:buNone/>
            </a:pPr>
            <a:r>
              <a:rPr lang="en-US" dirty="0"/>
              <a:t>	</a:t>
            </a:r>
            <a:r>
              <a:rPr lang="en-US" dirty="0" smtClean="0"/>
              <a:t>retro-active understanding of users</a:t>
            </a:r>
          </a:p>
          <a:p>
            <a:pPr marL="228600" lvl="1" indent="0">
              <a:buNone/>
            </a:pPr>
            <a:r>
              <a:rPr lang="en-US" dirty="0"/>
              <a:t>	</a:t>
            </a:r>
            <a:endParaRPr lang="en-US" dirty="0" smtClean="0"/>
          </a:p>
          <a:p>
            <a:pPr marL="228600" lvl="1"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362669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a:defRPr/>
            </a:pPr>
            <a:r>
              <a:rPr lang="en-US" smtClean="0"/>
              <a:t>AWARE Server</a:t>
            </a:r>
          </a:p>
        </p:txBody>
      </p:sp>
      <p:pic>
        <p:nvPicPr>
          <p:cNvPr id="18434" name="Picture 2"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3309" y="2352973"/>
            <a:ext cx="4777383" cy="161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a:off x="1619540" y="4665446"/>
            <a:ext cx="5108992" cy="954107"/>
          </a:xfrm>
          <a:prstGeom prst="rect">
            <a:avLst/>
          </a:prstGeom>
        </p:spPr>
        <p:txBody>
          <a:bodyPr wrap="square">
            <a:spAutoFit/>
          </a:bodyPr>
          <a:lstStyle/>
          <a:p>
            <a:r>
              <a:rPr lang="en-US" sz="2800" dirty="0"/>
              <a:t>Tables </a:t>
            </a:r>
            <a:r>
              <a:rPr lang="en-US" sz="2800" dirty="0" smtClean="0"/>
              <a:t>we will use are </a:t>
            </a:r>
            <a:r>
              <a:rPr lang="en-US" sz="2800" dirty="0"/>
              <a:t>documented in the byte</a:t>
            </a:r>
          </a:p>
        </p:txBody>
      </p:sp>
    </p:spTree>
    <p:extLst>
      <p:ext uri="{BB962C8B-B14F-4D97-AF65-F5344CB8AC3E}">
        <p14:creationId xmlns:p14="http://schemas.microsoft.com/office/powerpoint/2010/main" val="241531213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a:defRPr/>
            </a:pPr>
            <a:r>
              <a:rPr lang="en-US" smtClean="0"/>
              <a:t>AWARE Server dashboard</a:t>
            </a:r>
          </a:p>
        </p:txBody>
      </p:sp>
      <p:pic>
        <p:nvPicPr>
          <p:cNvPr id="19458" name="Picture 2"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5556" y="1333873"/>
            <a:ext cx="5251772" cy="4738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80200496"/>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a:defRPr/>
            </a:pPr>
            <a:r>
              <a:rPr lang="en-US" smtClean="0"/>
              <a:t>Installing AWARE Client</a:t>
            </a:r>
          </a:p>
        </p:txBody>
      </p:sp>
      <p:sp>
        <p:nvSpPr>
          <p:cNvPr id="30722" name="Rectangle 2"/>
          <p:cNvSpPr>
            <a:spLocks noGrp="1" noChangeArrowheads="1"/>
          </p:cNvSpPr>
          <p:nvPr>
            <p:ph type="body" idx="1"/>
          </p:nvPr>
        </p:nvSpPr>
        <p:spPr/>
        <p:txBody>
          <a:bodyPr/>
          <a:lstStyle/>
          <a:p>
            <a:pPr marL="268998" defTabSz="910796">
              <a:spcBef>
                <a:spcPts val="352"/>
              </a:spcBef>
              <a:buFontTx/>
              <a:buChar char="•"/>
              <a:defRPr/>
            </a:pPr>
            <a:r>
              <a:rPr lang="en-US" sz="2500" dirty="0" smtClean="0">
                <a:solidFill>
                  <a:srgbClr val="004479"/>
                </a:solidFill>
                <a:latin typeface="Gill Sans" charset="0"/>
                <a:cs typeface="Gill Sans" charset="0"/>
                <a:sym typeface="Gill Sans" charset="0"/>
              </a:rPr>
              <a:t>Just download the APK provided on Blackboard</a:t>
            </a:r>
            <a:endParaRPr lang="en-US" sz="2500" dirty="0">
              <a:solidFill>
                <a:srgbClr val="004479"/>
              </a:solidFill>
              <a:latin typeface="Gill Sans" charset="0"/>
              <a:cs typeface="Gill Sans" charset="0"/>
              <a:sym typeface="Gill Sans" charset="0"/>
            </a:endParaRPr>
          </a:p>
          <a:p>
            <a:pPr marL="40398" indent="0" defTabSz="910796">
              <a:spcBef>
                <a:spcPts val="352"/>
              </a:spcBef>
              <a:buNone/>
              <a:defRPr/>
            </a:pPr>
            <a:endParaRPr lang="en-US" sz="2500" dirty="0">
              <a:solidFill>
                <a:srgbClr val="004479"/>
              </a:solidFill>
              <a:latin typeface="Gill Sans" charset="0"/>
              <a:cs typeface="Gill Sans" charset="0"/>
              <a:sym typeface="Gill Sans" charset="0"/>
            </a:endParaRP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Don</a:t>
            </a:r>
            <a:r>
              <a:rPr lang="ja-JP" altLang="en-US" sz="2500" dirty="0">
                <a:solidFill>
                  <a:srgbClr val="004479"/>
                </a:solidFill>
                <a:latin typeface="Gill Sans" charset="0"/>
                <a:cs typeface="Gill Sans" charset="0"/>
                <a:sym typeface="Gill Sans" charset="0"/>
              </a:rPr>
              <a:t>’</a:t>
            </a:r>
            <a:r>
              <a:rPr lang="en-US" sz="2500" dirty="0">
                <a:solidFill>
                  <a:srgbClr val="004479"/>
                </a:solidFill>
                <a:latin typeface="Gill Sans" charset="0"/>
                <a:cs typeface="Gill Sans" charset="0"/>
                <a:sym typeface="Gill Sans" charset="0"/>
              </a:rPr>
              <a:t>t worry about the AWARE Server, we have one for you to use</a:t>
            </a:r>
            <a:r>
              <a:rPr lang="en-US" sz="2500" dirty="0" smtClean="0">
                <a:solidFill>
                  <a:srgbClr val="004479"/>
                </a:solidFill>
                <a:latin typeface="Gill Sans" charset="0"/>
                <a:cs typeface="Gill Sans" charset="0"/>
                <a:sym typeface="Gill Sans" charset="0"/>
              </a:rPr>
              <a:t>!</a:t>
            </a:r>
          </a:p>
          <a:p>
            <a:pPr marL="268998" defTabSz="910796">
              <a:spcBef>
                <a:spcPts val="352"/>
              </a:spcBef>
              <a:buFontTx/>
              <a:buChar char="•"/>
              <a:defRPr/>
            </a:pPr>
            <a:endParaRPr lang="en-US" sz="2500" dirty="0">
              <a:solidFill>
                <a:srgbClr val="004479"/>
              </a:solidFill>
              <a:latin typeface="Gill Sans" charset="0"/>
              <a:cs typeface="Gill Sans" charset="0"/>
              <a:sym typeface="Gill Sans" charset="0"/>
            </a:endParaRPr>
          </a:p>
          <a:p>
            <a:pPr marL="268998" defTabSz="910796">
              <a:spcBef>
                <a:spcPts val="352"/>
              </a:spcBef>
              <a:buFontTx/>
              <a:buChar char="•"/>
              <a:defRPr/>
            </a:pPr>
            <a:r>
              <a:rPr lang="en-US" sz="2500" dirty="0" smtClean="0">
                <a:solidFill>
                  <a:srgbClr val="004479"/>
                </a:solidFill>
                <a:latin typeface="Gill Sans" charset="0"/>
                <a:cs typeface="Gill Sans" charset="0"/>
                <a:sym typeface="Gill Sans" charset="0"/>
              </a:rPr>
              <a:t>However:  You have to create your byte </a:t>
            </a:r>
            <a:r>
              <a:rPr lang="en-US" sz="2500" i="1" dirty="0" smtClean="0">
                <a:solidFill>
                  <a:srgbClr val="004479"/>
                </a:solidFill>
                <a:latin typeface="Gill Sans" charset="0"/>
                <a:cs typeface="Gill Sans" charset="0"/>
                <a:sym typeface="Gill Sans" charset="0"/>
              </a:rPr>
              <a:t>AND </a:t>
            </a:r>
            <a:r>
              <a:rPr lang="en-US" sz="2500" dirty="0" smtClean="0">
                <a:solidFill>
                  <a:srgbClr val="004479"/>
                </a:solidFill>
                <a:latin typeface="Gill Sans" charset="0"/>
                <a:cs typeface="Gill Sans" charset="0"/>
                <a:sym typeface="Gill Sans" charset="0"/>
              </a:rPr>
              <a:t>send me its name to access the data. Please do this </a:t>
            </a:r>
            <a:r>
              <a:rPr lang="en-US" sz="2500" i="1" dirty="0" smtClean="0">
                <a:solidFill>
                  <a:srgbClr val="004479"/>
                </a:solidFill>
                <a:latin typeface="Gill Sans" charset="0"/>
                <a:cs typeface="Gill Sans" charset="0"/>
                <a:sym typeface="Gill Sans" charset="0"/>
              </a:rPr>
              <a:t>BY 3pm Friday. </a:t>
            </a:r>
            <a:r>
              <a:rPr lang="en-US" sz="2500" dirty="0" smtClean="0">
                <a:solidFill>
                  <a:srgbClr val="004479"/>
                </a:solidFill>
                <a:latin typeface="Gill Sans" charset="0"/>
                <a:cs typeface="Gill Sans" charset="0"/>
                <a:sym typeface="Gill Sans" charset="0"/>
              </a:rPr>
              <a:t>I will be offline after that through Tuesday! </a:t>
            </a:r>
            <a:endParaRPr lang="en-US" sz="2500" dirty="0">
              <a:solidFill>
                <a:srgbClr val="004479"/>
              </a:solidFill>
              <a:latin typeface="Gill Sans" charset="0"/>
              <a:cs typeface="Gill Sans" charset="0"/>
              <a:sym typeface="Gill Sans" charset="0"/>
            </a:endParaRPr>
          </a:p>
        </p:txBody>
      </p:sp>
    </p:spTree>
    <p:extLst>
      <p:ext uri="{BB962C8B-B14F-4D97-AF65-F5344CB8AC3E}">
        <p14:creationId xmlns:p14="http://schemas.microsoft.com/office/powerpoint/2010/main" val="5753465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a:lstStyle/>
          <a:p>
            <a:pPr>
              <a:defRPr/>
            </a:pPr>
            <a:r>
              <a:rPr lang="en-US" smtClean="0"/>
              <a:t>AWARE Client</a:t>
            </a:r>
          </a:p>
        </p:txBody>
      </p:sp>
      <p:pic>
        <p:nvPicPr>
          <p:cNvPr id="31746" name="Picture 2" descr="2013-05-13 00.26.3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0434" y="1443261"/>
            <a:ext cx="2231306" cy="3969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7" name="Picture 3" descr="2013-05-13 00.26.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1145" y="1444377"/>
            <a:ext cx="2231306" cy="3969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851299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your data</a:t>
            </a:r>
            <a:endParaRPr lang="en-US" dirty="0"/>
          </a:p>
        </p:txBody>
      </p:sp>
      <p:sp>
        <p:nvSpPr>
          <p:cNvPr id="3" name="Content Placeholder 2"/>
          <p:cNvSpPr>
            <a:spLocks noGrp="1"/>
          </p:cNvSpPr>
          <p:nvPr>
            <p:ph idx="1"/>
          </p:nvPr>
        </p:nvSpPr>
        <p:spPr>
          <a:xfrm>
            <a:off x="1128943" y="1620524"/>
            <a:ext cx="7048804" cy="4379976"/>
          </a:xfrm>
        </p:spPr>
        <p:txBody>
          <a:bodyPr/>
          <a:lstStyle/>
          <a:p>
            <a:pPr marL="0" indent="0">
              <a:buNone/>
            </a:pPr>
            <a:r>
              <a:rPr lang="en-US" dirty="0" smtClean="0"/>
              <a:t>I have not configured the database for ‘local’ access – you will have to work only on the Google </a:t>
            </a:r>
            <a:r>
              <a:rPr lang="en-US" dirty="0" err="1" smtClean="0"/>
              <a:t>Appspot</a:t>
            </a:r>
            <a:r>
              <a:rPr lang="en-US" dirty="0" smtClean="0"/>
              <a:t> server</a:t>
            </a:r>
          </a:p>
          <a:p>
            <a:pPr marL="0" indent="0">
              <a:buNone/>
            </a:pPr>
            <a:endParaRPr lang="en-US" dirty="0" smtClean="0"/>
          </a:p>
          <a:p>
            <a:pPr marL="0" indent="0">
              <a:buNone/>
            </a:pPr>
            <a:r>
              <a:rPr lang="en-US" dirty="0" smtClean="0"/>
              <a:t>You will need to use the </a:t>
            </a:r>
            <a:r>
              <a:rPr lang="en-US" dirty="0" err="1" smtClean="0"/>
              <a:t>MySQLdb</a:t>
            </a:r>
            <a:r>
              <a:rPr lang="en-US" dirty="0" smtClean="0"/>
              <a:t> library provided by Google (update </a:t>
            </a:r>
            <a:r>
              <a:rPr lang="en-US" dirty="0" err="1" smtClean="0"/>
              <a:t>app.yaml</a:t>
            </a:r>
            <a:r>
              <a:rPr lang="en-US" dirty="0" smtClean="0"/>
              <a:t> &amp; </a:t>
            </a:r>
            <a:r>
              <a:rPr lang="en-US" dirty="0" err="1" smtClean="0"/>
              <a:t>main.py</a:t>
            </a:r>
            <a:r>
              <a:rPr lang="en-US" dirty="0" smtClean="0"/>
              <a:t> to reference this)</a:t>
            </a:r>
          </a:p>
          <a:p>
            <a:pPr marL="0" indent="0">
              <a:buNone/>
            </a:pPr>
            <a:endParaRPr lang="en-US" dirty="0"/>
          </a:p>
          <a:p>
            <a:pPr marL="0" indent="0">
              <a:buNone/>
            </a:pPr>
            <a:r>
              <a:rPr lang="en-US" dirty="0" smtClean="0"/>
              <a:t>You will need to give me your </a:t>
            </a:r>
            <a:r>
              <a:rPr lang="en-US" b="1" dirty="0" smtClean="0"/>
              <a:t>instantiated app’s name </a:t>
            </a:r>
            <a:r>
              <a:rPr lang="en-US" dirty="0" smtClean="0"/>
              <a:t>by 3pm Friday.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3728574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MySQL</a:t>
            </a:r>
            <a:endParaRPr lang="en-US" dirty="0"/>
          </a:p>
        </p:txBody>
      </p:sp>
      <p:sp>
        <p:nvSpPr>
          <p:cNvPr id="3" name="Content Placeholder 2"/>
          <p:cNvSpPr>
            <a:spLocks noGrp="1"/>
          </p:cNvSpPr>
          <p:nvPr>
            <p:ph idx="1"/>
          </p:nvPr>
        </p:nvSpPr>
        <p:spPr/>
        <p:txBody>
          <a:bodyPr/>
          <a:lstStyle/>
          <a:p>
            <a:pPr marL="0" indent="0">
              <a:buNone/>
            </a:pPr>
            <a:r>
              <a:rPr lang="en-US" dirty="0"/>
              <a:t> </a:t>
            </a:r>
            <a:r>
              <a:rPr lang="en-US" dirty="0" err="1"/>
              <a:t>db</a:t>
            </a:r>
            <a:r>
              <a:rPr lang="en-US" dirty="0"/>
              <a:t> = </a:t>
            </a:r>
            <a:r>
              <a:rPr lang="en-US" dirty="0" err="1"/>
              <a:t>MySQLdb.connect</a:t>
            </a:r>
            <a:r>
              <a:rPr lang="en-US" dirty="0"/>
              <a:t>(</a:t>
            </a:r>
            <a:r>
              <a:rPr lang="en-US" dirty="0" err="1"/>
              <a:t>unix_socket</a:t>
            </a:r>
            <a:r>
              <a:rPr lang="en-US" dirty="0"/>
              <a:t>='/</a:t>
            </a:r>
            <a:r>
              <a:rPr lang="en-US" dirty="0" err="1"/>
              <a:t>cloudsql</a:t>
            </a:r>
            <a:r>
              <a:rPr lang="en-US" dirty="0"/>
              <a:t>/' + _INSTANCE_NAME, </a:t>
            </a:r>
            <a:r>
              <a:rPr lang="en-US" dirty="0" err="1"/>
              <a:t>db</a:t>
            </a:r>
            <a:r>
              <a:rPr lang="en-US" dirty="0"/>
              <a:t>=_DB, user='root')</a:t>
            </a:r>
          </a:p>
          <a:p>
            <a:pPr marL="0" indent="0">
              <a:buNone/>
            </a:pPr>
            <a:r>
              <a:rPr lang="en-US" dirty="0" smtClean="0"/>
              <a:t>cursor </a:t>
            </a:r>
            <a:r>
              <a:rPr lang="en-US" dirty="0"/>
              <a:t>= </a:t>
            </a:r>
            <a:r>
              <a:rPr lang="en-US" dirty="0" err="1"/>
              <a:t>db.cursor</a:t>
            </a:r>
            <a:r>
              <a:rPr lang="en-US" dirty="0"/>
              <a:t>(</a:t>
            </a:r>
            <a:r>
              <a:rPr lang="en-US" dirty="0" smtClean="0"/>
              <a:t>)</a:t>
            </a:r>
            <a:endParaRPr lang="en-US" dirty="0"/>
          </a:p>
          <a:p>
            <a:r>
              <a:rPr lang="en-US" dirty="0" smtClean="0"/>
              <a:t>Helper function – prints result to log</a:t>
            </a:r>
          </a:p>
          <a:p>
            <a:pPr marL="0" indent="0">
              <a:buNone/>
            </a:pPr>
            <a:r>
              <a:rPr lang="en-US" dirty="0" err="1" smtClean="0"/>
              <a:t>self.make_and_print_query</a:t>
            </a:r>
            <a:r>
              <a:rPr lang="en-US" dirty="0"/>
              <a:t>(cursor, 'SHOW TABLES', 'Show the names of all tables'</a:t>
            </a:r>
            <a:r>
              <a:rPr lang="en-US" dirty="0" smtClean="0"/>
              <a:t>)</a:t>
            </a:r>
          </a:p>
          <a:p>
            <a:r>
              <a:rPr lang="en-US" dirty="0" smtClean="0"/>
              <a:t>Helper function – returns result as list</a:t>
            </a:r>
          </a:p>
          <a:p>
            <a:pPr marL="0" indent="0">
              <a:buNone/>
            </a:pPr>
            <a:r>
              <a:rPr lang="en-US" dirty="0"/>
              <a:t> rows = </a:t>
            </a:r>
            <a:r>
              <a:rPr lang="en-US" dirty="0" err="1"/>
              <a:t>self.make_query</a:t>
            </a:r>
            <a:r>
              <a:rPr lang="en-US" dirty="0"/>
              <a:t>(cursor, query</a:t>
            </a:r>
            <a:r>
              <a:rPr lang="en-US" dirty="0" smtClean="0"/>
              <a:t>)</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409357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this assignment</a:t>
            </a:r>
            <a:endParaRPr lang="en-US" dirty="0"/>
          </a:p>
        </p:txBody>
      </p:sp>
      <p:sp>
        <p:nvSpPr>
          <p:cNvPr id="3" name="Content Placeholder 2"/>
          <p:cNvSpPr>
            <a:spLocks noGrp="1"/>
          </p:cNvSpPr>
          <p:nvPr>
            <p:ph idx="1"/>
          </p:nvPr>
        </p:nvSpPr>
        <p:spPr/>
        <p:txBody>
          <a:bodyPr/>
          <a:lstStyle/>
          <a:p>
            <a:r>
              <a:rPr lang="en-US" dirty="0" smtClean="0"/>
              <a:t>Server side debugging is a bit of a pain</a:t>
            </a:r>
          </a:p>
          <a:p>
            <a:r>
              <a:rPr lang="en-US" dirty="0" smtClean="0"/>
              <a:t>Google helps though – provides access to logs</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7" name="Picture 6"/>
          <p:cNvPicPr>
            <a:picLocks noChangeAspect="1"/>
          </p:cNvPicPr>
          <p:nvPr/>
        </p:nvPicPr>
        <p:blipFill>
          <a:blip r:embed="rId2"/>
          <a:stretch>
            <a:fillRect/>
          </a:stretch>
        </p:blipFill>
        <p:spPr>
          <a:xfrm>
            <a:off x="0" y="3460837"/>
            <a:ext cx="9144000" cy="3127761"/>
          </a:xfrm>
          <a:prstGeom prst="rect">
            <a:avLst/>
          </a:prstGeom>
        </p:spPr>
      </p:pic>
    </p:spTree>
    <p:extLst>
      <p:ext uri="{BB962C8B-B14F-4D97-AF65-F5344CB8AC3E}">
        <p14:creationId xmlns:p14="http://schemas.microsoft.com/office/powerpoint/2010/main" val="253757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Debugging</a:t>
            </a:r>
            <a:endParaRPr lang="en-US" dirty="0"/>
          </a:p>
        </p:txBody>
      </p:sp>
      <p:sp>
        <p:nvSpPr>
          <p:cNvPr id="3" name="Content Placeholder 2"/>
          <p:cNvSpPr>
            <a:spLocks noGrp="1"/>
          </p:cNvSpPr>
          <p:nvPr>
            <p:ph idx="1"/>
          </p:nvPr>
        </p:nvSpPr>
        <p:spPr/>
        <p:txBody>
          <a:bodyPr/>
          <a:lstStyle/>
          <a:p>
            <a:r>
              <a:rPr lang="en-US" dirty="0" smtClean="0"/>
              <a:t>My helper function prints recent SQL commands to log and catches SQL query errors</a:t>
            </a:r>
          </a:p>
          <a:p>
            <a:r>
              <a:rPr lang="en-US" dirty="0" smtClean="0"/>
              <a:t>You may also see errors show up in the [</a:t>
            </a:r>
            <a:r>
              <a:rPr lang="en-US" dirty="0" err="1" smtClean="0"/>
              <a:t>yourname</a:t>
            </a:r>
            <a:r>
              <a:rPr lang="en-US" dirty="0" smtClean="0"/>
              <a:t>]-byte4 browser window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225082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can need to do with mobile data?</a:t>
            </a:r>
            <a:endParaRPr lang="en-US" dirty="0"/>
          </a:p>
        </p:txBody>
      </p:sp>
      <p:sp>
        <p:nvSpPr>
          <p:cNvPr id="3" name="Content Placeholder 2"/>
          <p:cNvSpPr>
            <a:spLocks noGrp="1"/>
          </p:cNvSpPr>
          <p:nvPr>
            <p:ph idx="1"/>
          </p:nvPr>
        </p:nvSpPr>
        <p:spPr/>
        <p:txBody>
          <a:bodyPr/>
          <a:lstStyle/>
          <a:p>
            <a:r>
              <a:rPr lang="en-US" dirty="0" smtClean="0"/>
              <a:t>Cleaning: can you tell when the phone is off? (not a focus of this byte)</a:t>
            </a:r>
          </a:p>
          <a:p>
            <a:r>
              <a:rPr lang="en-US" dirty="0" smtClean="0"/>
              <a:t>Organizing: identifying common locations (what the byte walks you through)</a:t>
            </a:r>
          </a:p>
          <a:p>
            <a:r>
              <a:rPr lang="en-US" dirty="0" smtClean="0"/>
              <a:t>Associating: connecting activities to other context (we explore location + activity, homework is to explore time + activity)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405884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In Expectations</a:t>
            </a:r>
            <a:endParaRPr lang="en-US" dirty="0"/>
          </a:p>
        </p:txBody>
      </p:sp>
      <p:sp>
        <p:nvSpPr>
          <p:cNvPr id="3" name="Content Placeholder 2"/>
          <p:cNvSpPr>
            <a:spLocks noGrp="1"/>
          </p:cNvSpPr>
          <p:nvPr>
            <p:ph idx="1"/>
          </p:nvPr>
        </p:nvSpPr>
        <p:spPr/>
        <p:txBody>
          <a:bodyPr/>
          <a:lstStyle/>
          <a:p>
            <a:r>
              <a:rPr lang="en-US" dirty="0" smtClean="0"/>
              <a:t>Improve the location binning by picking a better epsilon. </a:t>
            </a:r>
          </a:p>
          <a:p>
            <a:r>
              <a:rPr lang="en-US" dirty="0" smtClean="0"/>
              <a:t>Explore about relationship </a:t>
            </a:r>
            <a:r>
              <a:rPr lang="en-US" dirty="0"/>
              <a:t>between time and </a:t>
            </a:r>
            <a:r>
              <a:rPr lang="en-US" dirty="0" smtClean="0"/>
              <a:t>activity (your main job on this assignment)</a:t>
            </a:r>
            <a:endParaRPr lang="en-US" dirty="0"/>
          </a:p>
          <a:p>
            <a:r>
              <a:rPr lang="en-US" dirty="0" smtClean="0"/>
              <a:t>Display the results (more nicely than I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2/12/14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184863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004479"/>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004479"/>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latin typeface="Gill Sans" charset="0"/>
                <a:cs typeface="Gill Sans" charset="0"/>
                <a:sym typeface="Gill Sans" charset="0"/>
              </a:rPr>
              <a:t>Linear Accelerometer</a:t>
            </a:r>
          </a:p>
          <a:p>
            <a:pPr marL="268998" indent="-241093">
              <a:spcBef>
                <a:spcPts val="352"/>
              </a:spcBef>
              <a:buFontTx/>
              <a:buChar char="•"/>
              <a:defRPr/>
            </a:pPr>
            <a:r>
              <a:rPr lang="en-US" sz="2500" dirty="0">
                <a:latin typeface="Gill Sans" charset="0"/>
                <a:cs typeface="Gill Sans" charset="0"/>
                <a:sym typeface="Gill Sans" charset="0"/>
              </a:rPr>
              <a:t>Location</a:t>
            </a:r>
          </a:p>
          <a:p>
            <a:pPr marL="268998" indent="-241093">
              <a:spcBef>
                <a:spcPts val="352"/>
              </a:spcBef>
              <a:buFontTx/>
              <a:buChar char="•"/>
              <a:defRPr/>
            </a:pPr>
            <a:r>
              <a:rPr lang="en-US" sz="2500" dirty="0">
                <a:latin typeface="Gill Sans" charset="0"/>
                <a:cs typeface="Gill Sans" charset="0"/>
                <a:sym typeface="Gill Sans" charset="0"/>
              </a:rPr>
              <a:t>Magnetometer</a:t>
            </a:r>
          </a:p>
          <a:p>
            <a:pPr marL="268998" indent="-241093">
              <a:spcBef>
                <a:spcPts val="352"/>
              </a:spcBef>
              <a:buFontTx/>
              <a:buChar char="•"/>
              <a:defRPr/>
            </a:pPr>
            <a:r>
              <a:rPr lang="en-US" sz="2500" dirty="0">
                <a:latin typeface="Gill Sans" charset="0"/>
                <a:cs typeface="Gill Sans" charset="0"/>
                <a:sym typeface="Gill Sans" charset="0"/>
              </a:rPr>
              <a:t>Network Usage</a:t>
            </a:r>
          </a:p>
          <a:p>
            <a:pPr marL="268998" indent="-241093">
              <a:spcBef>
                <a:spcPts val="352"/>
              </a:spcBef>
              <a:buFontTx/>
              <a:buChar char="•"/>
              <a:defRPr/>
            </a:pPr>
            <a:r>
              <a:rPr lang="en-US" sz="2500" dirty="0">
                <a:latin typeface="Gill Sans" charset="0"/>
                <a:cs typeface="Gill Sans" charset="0"/>
                <a:sym typeface="Gill Sans" charset="0"/>
              </a:rPr>
              <a:t>Orientation</a:t>
            </a:r>
          </a:p>
          <a:p>
            <a:pPr marL="268998" indent="-241093">
              <a:spcBef>
                <a:spcPts val="352"/>
              </a:spcBef>
              <a:buFontTx/>
              <a:buChar char="•"/>
              <a:defRPr/>
            </a:pPr>
            <a:r>
              <a:rPr lang="en-US" sz="2500" dirty="0">
                <a:latin typeface="Gill Sans" charset="0"/>
                <a:cs typeface="Gill Sans" charset="0"/>
                <a:sym typeface="Gill Sans" charset="0"/>
              </a:rPr>
              <a:t>Pressure</a:t>
            </a:r>
          </a:p>
          <a:p>
            <a:pPr marL="268998" indent="-241093">
              <a:spcBef>
                <a:spcPts val="352"/>
              </a:spcBef>
              <a:buFontTx/>
              <a:buChar char="•"/>
              <a:defRPr/>
            </a:pPr>
            <a:r>
              <a:rPr lang="en-US" sz="2500" dirty="0">
                <a:latin typeface="Gill Sans" charset="0"/>
                <a:cs typeface="Gill Sans" charset="0"/>
                <a:sym typeface="Gill Sans" charset="0"/>
              </a:rPr>
              <a:t>Processor</a:t>
            </a:r>
          </a:p>
          <a:p>
            <a:pPr marL="268998" indent="-241093">
              <a:spcBef>
                <a:spcPts val="352"/>
              </a:spcBef>
              <a:buFontTx/>
              <a:buChar char="•"/>
              <a:defRPr/>
            </a:pPr>
            <a:r>
              <a:rPr lang="en-US" sz="2500" dirty="0">
                <a:latin typeface="Gill Sans" charset="0"/>
                <a:cs typeface="Gill Sans" charset="0"/>
                <a:sym typeface="Gill Sans" charset="0"/>
              </a:rPr>
              <a:t>Proximity</a:t>
            </a:r>
          </a:p>
          <a:p>
            <a:pPr marL="268998" indent="-241093">
              <a:spcBef>
                <a:spcPts val="352"/>
              </a:spcBef>
              <a:buFontTx/>
              <a:buChar char="•"/>
              <a:defRPr/>
            </a:pPr>
            <a:r>
              <a:rPr lang="en-US" sz="2500" dirty="0">
                <a:latin typeface="Gill Sans" charset="0"/>
                <a:cs typeface="Gill Sans" charset="0"/>
                <a:sym typeface="Gill Sans" charset="0"/>
              </a:rPr>
              <a:t>Rotation</a:t>
            </a:r>
          </a:p>
          <a:p>
            <a:pPr marL="27905">
              <a:spcBef>
                <a:spcPts val="352"/>
              </a:spcBef>
              <a:defRPr/>
            </a:pPr>
            <a:endParaRPr lang="en-US" sz="2500" dirty="0">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7800218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946"/>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itle 31"/>
          <p:cNvSpPr>
            <a:spLocks noGrp="1"/>
          </p:cNvSpPr>
          <p:nvPr>
            <p:ph type="title"/>
          </p:nvPr>
        </p:nvSpPr>
        <p:spPr>
          <a:xfrm>
            <a:off x="1355880" y="531572"/>
            <a:ext cx="6257409" cy="685800"/>
          </a:xfrm>
        </p:spPr>
        <p:txBody>
          <a:bodyPr/>
          <a:lstStyle/>
          <a:p>
            <a:r>
              <a:rPr lang="en-US" sz="8000" dirty="0" smtClean="0">
                <a:solidFill>
                  <a:schemeClr val="tx1">
                    <a:lumMod val="75000"/>
                    <a:lumOff val="25000"/>
                  </a:schemeClr>
                </a:solidFill>
              </a:rPr>
              <a:t>EG: </a:t>
            </a:r>
            <a:r>
              <a:rPr lang="en-US" sz="8000" dirty="0" err="1" smtClean="0">
                <a:solidFill>
                  <a:schemeClr val="tx1">
                    <a:lumMod val="75000"/>
                    <a:lumOff val="25000"/>
                  </a:schemeClr>
                </a:solidFill>
              </a:rPr>
              <a:t>ubi</a:t>
            </a:r>
            <a:r>
              <a:rPr lang="en-US" sz="8000" dirty="0" err="1" smtClean="0">
                <a:solidFill>
                  <a:srgbClr val="00B0F0"/>
                </a:solidFill>
              </a:rPr>
              <a:t>fit</a:t>
            </a:r>
            <a:endParaRPr lang="en-US" sz="8000" dirty="0">
              <a:solidFill>
                <a:srgbClr val="00B0F0"/>
              </a:solidFill>
            </a:endParaRPr>
          </a:p>
        </p:txBody>
      </p:sp>
      <p:sp>
        <p:nvSpPr>
          <p:cNvPr id="34" name="Content Placeholder 33"/>
          <p:cNvSpPr>
            <a:spLocks noGrp="1"/>
          </p:cNvSpPr>
          <p:nvPr>
            <p:ph idx="1"/>
          </p:nvPr>
        </p:nvSpPr>
        <p:spPr>
          <a:xfrm>
            <a:off x="228600" y="1524000"/>
            <a:ext cx="5867400" cy="4724400"/>
          </a:xfrm>
        </p:spPr>
        <p:txBody>
          <a:bodyPr>
            <a:noAutofit/>
          </a:bodyPr>
          <a:lstStyle/>
          <a:p>
            <a:r>
              <a:rPr lang="en-US" sz="2600" dirty="0" smtClean="0"/>
              <a:t>fitness monitoring application</a:t>
            </a:r>
          </a:p>
          <a:p>
            <a:r>
              <a:rPr lang="en-US" sz="2600" dirty="0" smtClean="0"/>
              <a:t>automatically senses activity</a:t>
            </a:r>
          </a:p>
          <a:p>
            <a:r>
              <a:rPr lang="en-US" sz="2600" dirty="0" smtClean="0"/>
              <a:t>at-a-glance goal information</a:t>
            </a:r>
          </a:p>
          <a:p>
            <a:endParaRPr lang="en-US" sz="2600" dirty="0" smtClean="0"/>
          </a:p>
          <a:p>
            <a:endParaRPr lang="en-US" sz="2600" dirty="0" smtClean="0"/>
          </a:p>
          <a:p>
            <a:endParaRPr lang="en-US" sz="2600" dirty="0" smtClean="0"/>
          </a:p>
          <a:p>
            <a:endParaRPr lang="en-US" sz="2600" dirty="0" smtClean="0"/>
          </a:p>
          <a:p>
            <a:r>
              <a:rPr lang="en-US" sz="2600" dirty="0" smtClean="0"/>
              <a:t>3-month study; </a:t>
            </a:r>
            <a:r>
              <a:rPr lang="en-US" sz="2600" b="1" dirty="0" smtClean="0"/>
              <a:t>those with ambient display outperformed those without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8" name="Picture 6" descr="garden-oneFlower"/>
          <p:cNvPicPr>
            <a:picLocks noChangeAspect="1" noChangeArrowheads="1"/>
          </p:cNvPicPr>
          <p:nvPr/>
        </p:nvPicPr>
        <p:blipFill>
          <a:blip r:embed="rId3"/>
          <a:srcRect r="1200"/>
          <a:stretch>
            <a:fillRect/>
          </a:stretch>
        </p:blipFill>
        <p:spPr bwMode="auto">
          <a:xfrm>
            <a:off x="1295400" y="3127248"/>
            <a:ext cx="1505702" cy="1444625"/>
          </a:xfrm>
          <a:prstGeom prst="rect">
            <a:avLst/>
          </a:prstGeom>
          <a:ln w="38100" cap="sq">
            <a:solidFill>
              <a:schemeClr val="tx1">
                <a:lumMod val="75000"/>
                <a:lumOff val="25000"/>
              </a:schemeClr>
            </a:solidFill>
            <a:prstDash val="solid"/>
            <a:miter lim="800000"/>
          </a:ln>
          <a:effectLst>
            <a:reflection blurRad="6350" stA="52000" endA="300" endPos="35000" dir="5400000" sy="-100000" algn="bl" rotWithShape="0"/>
          </a:effectLst>
        </p:spPr>
      </p:pic>
      <p:pic>
        <p:nvPicPr>
          <p:cNvPr id="10" name="Picture 8" descr="activeWeek-goalMet-2priorGoalsMet"/>
          <p:cNvPicPr>
            <a:picLocks noChangeAspect="1" noChangeArrowheads="1"/>
          </p:cNvPicPr>
          <p:nvPr/>
        </p:nvPicPr>
        <p:blipFill>
          <a:blip r:embed="rId4"/>
          <a:srcRect r="1200"/>
          <a:stretch>
            <a:fillRect/>
          </a:stretch>
        </p:blipFill>
        <p:spPr bwMode="auto">
          <a:xfrm>
            <a:off x="3142365" y="3127248"/>
            <a:ext cx="1505835" cy="1444752"/>
          </a:xfrm>
          <a:prstGeom prst="rect">
            <a:avLst/>
          </a:prstGeom>
          <a:ln w="38100" cap="sq">
            <a:solidFill>
              <a:schemeClr val="tx1">
                <a:lumMod val="75000"/>
                <a:lumOff val="25000"/>
              </a:schemeClr>
            </a:solidFill>
            <a:prstDash val="solid"/>
            <a:miter lim="800000"/>
          </a:ln>
          <a:effectLst>
            <a:reflection blurRad="6350" stA="52000" endA="300" endPos="35000" dir="5400000" sy="-100000" algn="bl" rotWithShape="0"/>
          </a:effectLst>
        </p:spPr>
      </p:pic>
      <p:grpSp>
        <p:nvGrpSpPr>
          <p:cNvPr id="2" name="Group 34"/>
          <p:cNvGrpSpPr/>
          <p:nvPr/>
        </p:nvGrpSpPr>
        <p:grpSpPr>
          <a:xfrm>
            <a:off x="7060689" y="1676400"/>
            <a:ext cx="2007111" cy="3005554"/>
            <a:chOff x="5406216" y="1981200"/>
            <a:chExt cx="2007111" cy="3005554"/>
          </a:xfrm>
        </p:grpSpPr>
        <p:pic>
          <p:nvPicPr>
            <p:cNvPr id="14" name="Picture 13" descr="pink-flower"/>
            <p:cNvPicPr>
              <a:picLocks noChangeAspect="1" noChangeArrowheads="1"/>
            </p:cNvPicPr>
            <p:nvPr/>
          </p:nvPicPr>
          <p:blipFill>
            <a:blip r:embed="rId5"/>
            <a:srcRect/>
            <a:stretch>
              <a:fillRect/>
            </a:stretch>
          </p:blipFill>
          <p:spPr bwMode="auto">
            <a:xfrm>
              <a:off x="5428441" y="2457450"/>
              <a:ext cx="442913" cy="438150"/>
            </a:xfrm>
            <a:prstGeom prst="rect">
              <a:avLst/>
            </a:prstGeom>
            <a:noFill/>
          </p:spPr>
        </p:pic>
        <p:pic>
          <p:nvPicPr>
            <p:cNvPr id="15" name="Picture 14" descr="blue-flower"/>
            <p:cNvPicPr>
              <a:picLocks noChangeAspect="1" noChangeArrowheads="1"/>
            </p:cNvPicPr>
            <p:nvPr/>
          </p:nvPicPr>
          <p:blipFill>
            <a:blip r:embed="rId6"/>
            <a:srcRect/>
            <a:stretch>
              <a:fillRect/>
            </a:stretch>
          </p:blipFill>
          <p:spPr bwMode="auto">
            <a:xfrm>
              <a:off x="5406216" y="1981200"/>
              <a:ext cx="485775" cy="442913"/>
            </a:xfrm>
            <a:prstGeom prst="rect">
              <a:avLst/>
            </a:prstGeom>
            <a:noFill/>
          </p:spPr>
        </p:pic>
        <p:sp>
          <p:nvSpPr>
            <p:cNvPr id="16" name="Text Box 15"/>
            <p:cNvSpPr txBox="1">
              <a:spLocks noChangeArrowheads="1"/>
            </p:cNvSpPr>
            <p:nvPr/>
          </p:nvSpPr>
          <p:spPr bwMode="auto">
            <a:xfrm>
              <a:off x="5877704" y="2030413"/>
              <a:ext cx="896720" cy="338554"/>
            </a:xfrm>
            <a:prstGeom prst="rect">
              <a:avLst/>
            </a:prstGeom>
            <a:noFill/>
            <a:ln w="9525">
              <a:noFill/>
              <a:miter lim="800000"/>
              <a:headEnd/>
              <a:tailEnd/>
            </a:ln>
            <a:effectLst/>
          </p:spPr>
          <p:txBody>
            <a:bodyPr wrap="none">
              <a:spAutoFit/>
            </a:bodyPr>
            <a:lstStyle/>
            <a:p>
              <a:r>
                <a:rPr lang="en-US" sz="1600" b="1" dirty="0">
                  <a:cs typeface="Arial" charset="0"/>
                </a:rPr>
                <a:t>strength</a:t>
              </a:r>
            </a:p>
          </p:txBody>
        </p:sp>
        <p:sp>
          <p:nvSpPr>
            <p:cNvPr id="17" name="Text Box 16"/>
            <p:cNvSpPr txBox="1">
              <a:spLocks noChangeArrowheads="1"/>
            </p:cNvSpPr>
            <p:nvPr/>
          </p:nvSpPr>
          <p:spPr bwMode="auto">
            <a:xfrm>
              <a:off x="5863416" y="2546350"/>
              <a:ext cx="713144" cy="338554"/>
            </a:xfrm>
            <a:prstGeom prst="rect">
              <a:avLst/>
            </a:prstGeom>
            <a:noFill/>
            <a:ln w="9525">
              <a:noFill/>
              <a:miter lim="800000"/>
              <a:headEnd/>
              <a:tailEnd/>
            </a:ln>
            <a:effectLst/>
          </p:spPr>
          <p:txBody>
            <a:bodyPr wrap="none">
              <a:spAutoFit/>
            </a:bodyPr>
            <a:lstStyle/>
            <a:p>
              <a:r>
                <a:rPr lang="en-US" sz="1600" b="1" dirty="0">
                  <a:cs typeface="Arial" charset="0"/>
                </a:rPr>
                <a:t>cardio</a:t>
              </a:r>
            </a:p>
          </p:txBody>
        </p:sp>
        <p:sp>
          <p:nvSpPr>
            <p:cNvPr id="18" name="Text Box 17"/>
            <p:cNvSpPr txBox="1">
              <a:spLocks noChangeArrowheads="1"/>
            </p:cNvSpPr>
            <p:nvPr/>
          </p:nvSpPr>
          <p:spPr bwMode="auto">
            <a:xfrm>
              <a:off x="5863416" y="3078163"/>
              <a:ext cx="971741" cy="338554"/>
            </a:xfrm>
            <a:prstGeom prst="rect">
              <a:avLst/>
            </a:prstGeom>
            <a:noFill/>
            <a:ln w="9525">
              <a:noFill/>
              <a:miter lim="800000"/>
              <a:headEnd/>
              <a:tailEnd/>
            </a:ln>
            <a:effectLst/>
          </p:spPr>
          <p:txBody>
            <a:bodyPr wrap="none">
              <a:spAutoFit/>
            </a:bodyPr>
            <a:lstStyle/>
            <a:p>
              <a:r>
                <a:rPr lang="en-US" sz="1600" b="1" dirty="0">
                  <a:cs typeface="Arial" charset="0"/>
                </a:rPr>
                <a:t>flexibility</a:t>
              </a:r>
            </a:p>
          </p:txBody>
        </p:sp>
        <p:sp>
          <p:nvSpPr>
            <p:cNvPr id="19" name="Text Box 18"/>
            <p:cNvSpPr txBox="1">
              <a:spLocks noChangeArrowheads="1"/>
            </p:cNvSpPr>
            <p:nvPr/>
          </p:nvSpPr>
          <p:spPr bwMode="auto">
            <a:xfrm>
              <a:off x="5863416" y="3598863"/>
              <a:ext cx="583237" cy="338554"/>
            </a:xfrm>
            <a:prstGeom prst="rect">
              <a:avLst/>
            </a:prstGeom>
            <a:noFill/>
            <a:ln w="9525">
              <a:noFill/>
              <a:miter lim="800000"/>
              <a:headEnd/>
              <a:tailEnd/>
            </a:ln>
            <a:effectLst/>
          </p:spPr>
          <p:txBody>
            <a:bodyPr wrap="none">
              <a:spAutoFit/>
            </a:bodyPr>
            <a:lstStyle/>
            <a:p>
              <a:r>
                <a:rPr lang="en-US" sz="1600" b="1" dirty="0">
                  <a:cs typeface="Arial" charset="0"/>
                </a:rPr>
                <a:t>walk</a:t>
              </a:r>
            </a:p>
          </p:txBody>
        </p:sp>
        <p:sp>
          <p:nvSpPr>
            <p:cNvPr id="20" name="Text Box 19"/>
            <p:cNvSpPr txBox="1">
              <a:spLocks noChangeArrowheads="1"/>
            </p:cNvSpPr>
            <p:nvPr/>
          </p:nvSpPr>
          <p:spPr bwMode="auto">
            <a:xfrm>
              <a:off x="5863416" y="4132263"/>
              <a:ext cx="1549911" cy="338554"/>
            </a:xfrm>
            <a:prstGeom prst="rect">
              <a:avLst/>
            </a:prstGeom>
            <a:noFill/>
            <a:ln w="9525">
              <a:noFill/>
              <a:miter lim="800000"/>
              <a:headEnd/>
              <a:tailEnd/>
            </a:ln>
            <a:effectLst/>
          </p:spPr>
          <p:txBody>
            <a:bodyPr wrap="none">
              <a:spAutoFit/>
            </a:bodyPr>
            <a:lstStyle/>
            <a:p>
              <a:r>
                <a:rPr lang="en-US" sz="1600" b="1" dirty="0" smtClean="0">
                  <a:cs typeface="Arial" charset="0"/>
                </a:rPr>
                <a:t>week’s </a:t>
              </a:r>
              <a:r>
                <a:rPr lang="en-US" sz="1600" b="1" dirty="0">
                  <a:cs typeface="Arial" charset="0"/>
                </a:rPr>
                <a:t>goal met</a:t>
              </a:r>
            </a:p>
          </p:txBody>
        </p:sp>
        <p:pic>
          <p:nvPicPr>
            <p:cNvPr id="21" name="Picture 20" descr="ButterflyAt300dpi-cropped"/>
            <p:cNvPicPr>
              <a:picLocks noChangeAspect="1" noChangeArrowheads="1"/>
            </p:cNvPicPr>
            <p:nvPr/>
          </p:nvPicPr>
          <p:blipFill>
            <a:blip r:embed="rId7"/>
            <a:srcRect/>
            <a:stretch>
              <a:fillRect/>
            </a:stretch>
          </p:blipFill>
          <p:spPr bwMode="auto">
            <a:xfrm>
              <a:off x="5464954" y="4081463"/>
              <a:ext cx="368300" cy="357187"/>
            </a:xfrm>
            <a:prstGeom prst="rect">
              <a:avLst/>
            </a:prstGeom>
            <a:noFill/>
          </p:spPr>
        </p:pic>
        <p:pic>
          <p:nvPicPr>
            <p:cNvPr id="22" name="Picture 21" descr="prior-week-butterfly"/>
            <p:cNvPicPr>
              <a:picLocks noChangeAspect="1" noChangeArrowheads="1"/>
            </p:cNvPicPr>
            <p:nvPr/>
          </p:nvPicPr>
          <p:blipFill>
            <a:blip r:embed="rId8"/>
            <a:srcRect/>
            <a:stretch>
              <a:fillRect/>
            </a:stretch>
          </p:blipFill>
          <p:spPr bwMode="auto">
            <a:xfrm>
              <a:off x="5533216" y="4724400"/>
              <a:ext cx="233363" cy="222250"/>
            </a:xfrm>
            <a:prstGeom prst="rect">
              <a:avLst/>
            </a:prstGeom>
            <a:noFill/>
          </p:spPr>
        </p:pic>
        <p:pic>
          <p:nvPicPr>
            <p:cNvPr id="23" name="Picture 22" descr="white-flower-dkOutline"/>
            <p:cNvPicPr>
              <a:picLocks noChangeAspect="1" noChangeArrowheads="1"/>
            </p:cNvPicPr>
            <p:nvPr/>
          </p:nvPicPr>
          <p:blipFill>
            <a:blip r:embed="rId9"/>
            <a:srcRect/>
            <a:stretch>
              <a:fillRect/>
            </a:stretch>
          </p:blipFill>
          <p:spPr bwMode="auto">
            <a:xfrm>
              <a:off x="5447491" y="3048000"/>
              <a:ext cx="403225" cy="403225"/>
            </a:xfrm>
            <a:prstGeom prst="rect">
              <a:avLst/>
            </a:prstGeom>
            <a:noFill/>
          </p:spPr>
        </p:pic>
        <p:pic>
          <p:nvPicPr>
            <p:cNvPr id="24" name="Picture 23" descr="sunflower"/>
            <p:cNvPicPr>
              <a:picLocks noChangeAspect="1" noChangeArrowheads="1"/>
            </p:cNvPicPr>
            <p:nvPr/>
          </p:nvPicPr>
          <p:blipFill>
            <a:blip r:embed="rId10"/>
            <a:srcRect/>
            <a:stretch>
              <a:fillRect/>
            </a:stretch>
          </p:blipFill>
          <p:spPr bwMode="auto">
            <a:xfrm>
              <a:off x="5452254" y="3559175"/>
              <a:ext cx="393700" cy="403225"/>
            </a:xfrm>
            <a:prstGeom prst="rect">
              <a:avLst/>
            </a:prstGeom>
            <a:noFill/>
          </p:spPr>
        </p:pic>
        <p:sp>
          <p:nvSpPr>
            <p:cNvPr id="25" name="Text Box 24"/>
            <p:cNvSpPr txBox="1">
              <a:spLocks noChangeArrowheads="1"/>
            </p:cNvSpPr>
            <p:nvPr/>
          </p:nvSpPr>
          <p:spPr bwMode="auto">
            <a:xfrm>
              <a:off x="5884054" y="4648200"/>
              <a:ext cx="1515543" cy="338554"/>
            </a:xfrm>
            <a:prstGeom prst="rect">
              <a:avLst/>
            </a:prstGeom>
            <a:noFill/>
            <a:ln w="9525">
              <a:noFill/>
              <a:miter lim="800000"/>
              <a:headEnd/>
              <a:tailEnd/>
            </a:ln>
            <a:effectLst/>
          </p:spPr>
          <p:txBody>
            <a:bodyPr wrap="none">
              <a:spAutoFit/>
            </a:bodyPr>
            <a:lstStyle/>
            <a:p>
              <a:r>
                <a:rPr lang="en-US" sz="1600" b="1" dirty="0">
                  <a:cs typeface="Arial" charset="0"/>
                </a:rPr>
                <a:t>recent goal met</a:t>
              </a:r>
            </a:p>
          </p:txBody>
        </p:sp>
      </p:grpSp>
      <p:pic>
        <p:nvPicPr>
          <p:cNvPr id="31" name="Picture 2" descr="C:\Documents and Settings\Jon Froehlich\My Documents\My Talks\Cornell2007-MyExperience\ubifit phone ambient.png"/>
          <p:cNvPicPr>
            <a:picLocks noChangeAspect="1" noChangeArrowheads="1"/>
          </p:cNvPicPr>
          <p:nvPr/>
        </p:nvPicPr>
        <p:blipFill>
          <a:blip r:embed="rId11"/>
          <a:srcRect/>
          <a:stretch>
            <a:fillRect/>
          </a:stretch>
        </p:blipFill>
        <p:spPr bwMode="auto">
          <a:xfrm>
            <a:off x="5593080" y="1447800"/>
            <a:ext cx="1341120" cy="3352800"/>
          </a:xfrm>
          <a:prstGeom prst="rect">
            <a:avLst/>
          </a:prstGeom>
          <a:noFill/>
          <a:effectLst>
            <a:reflection blurRad="6350" stA="52000" endA="300" endPos="35000" dir="5400000" sy="-100000" algn="bl" rotWithShape="0"/>
          </a:effectLst>
        </p:spPr>
      </p:pic>
      <p:sp>
        <p:nvSpPr>
          <p:cNvPr id="28" name="Rectangle 27"/>
          <p:cNvSpPr/>
          <p:nvPr/>
        </p:nvSpPr>
        <p:spPr>
          <a:xfrm>
            <a:off x="228600" y="6248400"/>
            <a:ext cx="7543800" cy="523220"/>
          </a:xfrm>
          <a:prstGeom prst="rect">
            <a:avLst/>
          </a:prstGeom>
        </p:spPr>
        <p:txBody>
          <a:bodyPr wrap="square">
            <a:spAutoFit/>
          </a:bodyPr>
          <a:lstStyle/>
          <a:p>
            <a:r>
              <a:rPr lang="en-US" sz="1400" dirty="0" err="1" smtClean="0">
                <a:solidFill>
                  <a:schemeClr val="accent3">
                    <a:lumMod val="20000"/>
                    <a:lumOff val="80000"/>
                  </a:schemeClr>
                </a:solidFill>
              </a:rPr>
              <a:t>Consolvo</a:t>
            </a:r>
            <a:r>
              <a:rPr lang="en-US" sz="1400" dirty="0" smtClean="0">
                <a:solidFill>
                  <a:schemeClr val="accent3">
                    <a:lumMod val="20000"/>
                    <a:lumOff val="80000"/>
                  </a:schemeClr>
                </a:solidFill>
              </a:rPr>
              <a:t>, S.,  et al. "Flowers or a Robot Army? Encouraging Awareness &amp; Activity with Personal, Mobile Displays" </a:t>
            </a:r>
            <a:r>
              <a:rPr lang="en-US" sz="1400" i="1" dirty="0" err="1" smtClean="0">
                <a:solidFill>
                  <a:schemeClr val="accent3">
                    <a:lumMod val="20000"/>
                    <a:lumOff val="80000"/>
                  </a:schemeClr>
                </a:solidFill>
              </a:rPr>
              <a:t>UbiComp</a:t>
            </a:r>
            <a:r>
              <a:rPr lang="en-US" sz="1400" i="1" dirty="0" smtClean="0">
                <a:solidFill>
                  <a:schemeClr val="accent3">
                    <a:lumMod val="20000"/>
                    <a:lumOff val="80000"/>
                  </a:schemeClr>
                </a:solidFill>
              </a:rPr>
              <a:t> 2008, </a:t>
            </a:r>
            <a:r>
              <a:rPr lang="en-US" sz="1400" dirty="0" smtClean="0">
                <a:solidFill>
                  <a:schemeClr val="accent3">
                    <a:lumMod val="20000"/>
                    <a:lumOff val="80000"/>
                  </a:schemeClr>
                </a:solidFill>
              </a:rPr>
              <a:t>COEX, Seoul, South Korea, September 21-24, 2008.</a:t>
            </a:r>
            <a:endParaRPr lang="en-US" sz="1400" dirty="0">
              <a:solidFill>
                <a:schemeClr val="accent3">
                  <a:lumMod val="20000"/>
                  <a:lumOff val="80000"/>
                </a:schemeClr>
              </a:solidFill>
            </a:endParaRPr>
          </a:p>
        </p:txBody>
      </p:sp>
    </p:spTree>
    <p:extLst>
      <p:ext uri="{BB962C8B-B14F-4D97-AF65-F5344CB8AC3E}">
        <p14:creationId xmlns:p14="http://schemas.microsoft.com/office/powerpoint/2010/main" val="2105872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sz="8000" dirty="0" smtClean="0">
                <a:solidFill>
                  <a:schemeClr val="tx1">
                    <a:lumMod val="65000"/>
                    <a:lumOff val="35000"/>
                  </a:schemeClr>
                </a:solidFill>
              </a:rPr>
              <a:t>EG: </a:t>
            </a:r>
            <a:r>
              <a:rPr lang="en-US" sz="8000" dirty="0" err="1" smtClean="0">
                <a:solidFill>
                  <a:schemeClr val="tx1">
                    <a:lumMod val="65000"/>
                    <a:lumOff val="35000"/>
                  </a:schemeClr>
                </a:solidFill>
              </a:rPr>
              <a:t>ubi</a:t>
            </a:r>
            <a:r>
              <a:rPr lang="en-US" sz="8000" dirty="0" err="1" smtClean="0"/>
              <a:t>green</a:t>
            </a:r>
            <a:endParaRPr lang="en-US" sz="8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5" name="Title 1"/>
          <p:cNvSpPr txBox="1">
            <a:spLocks/>
          </p:cNvSpPr>
          <p:nvPr/>
        </p:nvSpPr>
        <p:spPr>
          <a:xfrm>
            <a:off x="3124200" y="1079478"/>
            <a:ext cx="5943600" cy="685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lumMod val="65000"/>
                    <a:lumOff val="35000"/>
                  </a:schemeClr>
                </a:solidFill>
                <a:effectLst/>
                <a:uLnTx/>
                <a:uFillTx/>
                <a:latin typeface="Arial Black" pitchFamily="34" charset="0"/>
                <a:ea typeface="+mj-ea"/>
                <a:cs typeface="+mj-cs"/>
              </a:rPr>
              <a:t>transportation</a:t>
            </a:r>
            <a:r>
              <a:rPr kumimoji="0" lang="en-US" sz="3200" b="0" i="0" u="none" strike="noStrike" kern="1200" cap="none" spc="0" normalizeH="0" noProof="0" dirty="0" smtClean="0">
                <a:ln>
                  <a:noFill/>
                </a:ln>
                <a:solidFill>
                  <a:schemeClr val="tx1">
                    <a:lumMod val="65000"/>
                    <a:lumOff val="35000"/>
                  </a:schemeClr>
                </a:solidFill>
                <a:effectLst/>
                <a:uLnTx/>
                <a:uFillTx/>
                <a:latin typeface="Arial Black" pitchFamily="34" charset="0"/>
                <a:ea typeface="+mj-ea"/>
                <a:cs typeface="+mj-cs"/>
              </a:rPr>
              <a:t> </a:t>
            </a:r>
            <a:r>
              <a:rPr lang="en-US" sz="3200" dirty="0" smtClean="0">
                <a:solidFill>
                  <a:schemeClr val="tx1">
                    <a:lumMod val="65000"/>
                    <a:lumOff val="35000"/>
                  </a:schemeClr>
                </a:solidFill>
                <a:latin typeface="Arial Black" pitchFamily="34" charset="0"/>
                <a:ea typeface="+mj-ea"/>
                <a:cs typeface="+mj-cs"/>
              </a:rPr>
              <a:t>display</a:t>
            </a:r>
            <a:endParaRPr kumimoji="0" lang="en-US" sz="3200" b="0" i="0" u="none" strike="noStrike" kern="1200" cap="none" spc="0" normalizeH="0" baseline="0" noProof="0" dirty="0">
              <a:ln>
                <a:noFill/>
              </a:ln>
              <a:solidFill>
                <a:schemeClr val="accent3">
                  <a:lumMod val="75000"/>
                </a:schemeClr>
              </a:solidFill>
              <a:effectLst/>
              <a:uLnTx/>
              <a:uFillTx/>
              <a:latin typeface="Arial Black" pitchFamily="34" charset="0"/>
              <a:ea typeface="+mj-ea"/>
              <a:cs typeface="+mj-cs"/>
            </a:endParaRPr>
          </a:p>
        </p:txBody>
      </p:sp>
      <p:pic>
        <p:nvPicPr>
          <p:cNvPr id="6" name="Picture 19" descr="C:\research\projects\UbiGreen\Trunk\Screenshots\TreeSequenceWithPhone\Tree10.png"/>
          <p:cNvPicPr>
            <a:picLocks noChangeAspect="1" noChangeArrowheads="1"/>
          </p:cNvPicPr>
          <p:nvPr/>
        </p:nvPicPr>
        <p:blipFill>
          <a:blip r:embed="rId3"/>
          <a:srcRect l="1935" r="1935"/>
          <a:stretch>
            <a:fillRect/>
          </a:stretch>
        </p:blipFill>
        <p:spPr bwMode="auto">
          <a:xfrm>
            <a:off x="762000" y="1524000"/>
            <a:ext cx="1676400" cy="4323083"/>
          </a:xfrm>
          <a:prstGeom prst="rect">
            <a:avLst/>
          </a:prstGeom>
          <a:noFill/>
          <a:effectLst>
            <a:reflection blurRad="6350" stA="52000" endA="300" endPos="35000" dir="5400000" sy="-100000" algn="bl" rotWithShape="0"/>
          </a:effectLst>
        </p:spPr>
      </p:pic>
      <p:sp>
        <p:nvSpPr>
          <p:cNvPr id="43" name="TextBox 42"/>
          <p:cNvSpPr txBox="1"/>
          <p:nvPr/>
        </p:nvSpPr>
        <p:spPr>
          <a:xfrm>
            <a:off x="2590800" y="1905000"/>
            <a:ext cx="7010400" cy="3785652"/>
          </a:xfrm>
          <a:prstGeom prst="rect">
            <a:avLst/>
          </a:prstGeom>
          <a:noFill/>
        </p:spPr>
        <p:txBody>
          <a:bodyPr wrap="square" rtlCol="0">
            <a:spAutoFit/>
          </a:bodyPr>
          <a:lstStyle/>
          <a:p>
            <a:r>
              <a:rPr lang="en-US" sz="4800" b="1" dirty="0" smtClean="0">
                <a:solidFill>
                  <a:schemeClr val="tx1">
                    <a:lumMod val="85000"/>
                    <a:lumOff val="15000"/>
                  </a:schemeClr>
                </a:solidFill>
                <a:latin typeface="Century Gothic" pitchFamily="34" charset="0"/>
              </a:rPr>
              <a:t>design influences</a:t>
            </a:r>
          </a:p>
          <a:p>
            <a:pPr>
              <a:buFont typeface="Arial" pitchFamily="34" charset="0"/>
              <a:buChar char="•"/>
            </a:pPr>
            <a:r>
              <a:rPr lang="en-US" sz="4000" b="1" dirty="0" smtClean="0">
                <a:solidFill>
                  <a:schemeClr val="tx1">
                    <a:lumMod val="85000"/>
                    <a:lumOff val="15000"/>
                  </a:schemeClr>
                </a:solidFill>
                <a:latin typeface="Century Gothic" pitchFamily="34" charset="0"/>
              </a:rPr>
              <a:t> </a:t>
            </a:r>
            <a:r>
              <a:rPr lang="en-US" sz="4000" dirty="0" smtClean="0">
                <a:solidFill>
                  <a:schemeClr val="tx1">
                    <a:lumMod val="85000"/>
                    <a:lumOff val="15000"/>
                  </a:schemeClr>
                </a:solidFill>
                <a:latin typeface="Century Gothic" pitchFamily="34" charset="0"/>
              </a:rPr>
              <a:t>feedback literature</a:t>
            </a:r>
          </a:p>
          <a:p>
            <a:pPr>
              <a:buFont typeface="Arial" pitchFamily="34" charset="0"/>
              <a:buChar char="•"/>
            </a:pPr>
            <a:r>
              <a:rPr lang="en-US" sz="4000" dirty="0" smtClean="0">
                <a:solidFill>
                  <a:schemeClr val="tx1">
                    <a:lumMod val="85000"/>
                    <a:lumOff val="15000"/>
                  </a:schemeClr>
                </a:solidFill>
                <a:latin typeface="Century Gothic" pitchFamily="34" charset="0"/>
              </a:rPr>
              <a:t> </a:t>
            </a:r>
            <a:r>
              <a:rPr lang="en-US" sz="4000" dirty="0" err="1" smtClean="0">
                <a:solidFill>
                  <a:schemeClr val="tx1">
                    <a:lumMod val="85000"/>
                    <a:lumOff val="15000"/>
                  </a:schemeClr>
                </a:solidFill>
                <a:latin typeface="Century Gothic" pitchFamily="34" charset="0"/>
              </a:rPr>
              <a:t>ubifit</a:t>
            </a:r>
            <a:endParaRPr lang="en-US" sz="4000" dirty="0" smtClean="0">
              <a:solidFill>
                <a:schemeClr val="tx1">
                  <a:lumMod val="85000"/>
                  <a:lumOff val="15000"/>
                </a:schemeClr>
              </a:solidFill>
              <a:latin typeface="Century Gothic" pitchFamily="34" charset="0"/>
            </a:endParaRPr>
          </a:p>
          <a:p>
            <a:pPr>
              <a:buFont typeface="Arial" pitchFamily="34" charset="0"/>
              <a:buChar char="•"/>
            </a:pPr>
            <a:r>
              <a:rPr lang="en-US" sz="4000" b="1" dirty="0" smtClean="0">
                <a:solidFill>
                  <a:schemeClr val="tx1">
                    <a:lumMod val="85000"/>
                    <a:lumOff val="15000"/>
                  </a:schemeClr>
                </a:solidFill>
                <a:latin typeface="Century Gothic" pitchFamily="34" charset="0"/>
              </a:rPr>
              <a:t> </a:t>
            </a:r>
            <a:r>
              <a:rPr lang="en-US" sz="4000" dirty="0" smtClean="0">
                <a:solidFill>
                  <a:schemeClr val="tx1">
                    <a:lumMod val="85000"/>
                    <a:lumOff val="15000"/>
                  </a:schemeClr>
                </a:solidFill>
                <a:latin typeface="Century Gothic" pitchFamily="34" charset="0"/>
              </a:rPr>
              <a:t>two formative studies</a:t>
            </a:r>
            <a:r>
              <a:rPr lang="en-US" sz="4000" b="1" dirty="0" smtClean="0">
                <a:solidFill>
                  <a:schemeClr val="tx1">
                    <a:lumMod val="85000"/>
                    <a:lumOff val="15000"/>
                  </a:schemeClr>
                </a:solidFill>
                <a:latin typeface="Century Gothic" pitchFamily="34" charset="0"/>
              </a:rPr>
              <a:t> </a:t>
            </a:r>
          </a:p>
          <a:p>
            <a:pPr lvl="1">
              <a:buFont typeface="Arial" pitchFamily="34" charset="0"/>
              <a:buChar char="•"/>
            </a:pPr>
            <a:r>
              <a:rPr lang="en-US" sz="3600" dirty="0" smtClean="0">
                <a:solidFill>
                  <a:schemeClr val="tx1">
                    <a:lumMod val="85000"/>
                    <a:lumOff val="15000"/>
                  </a:schemeClr>
                </a:solidFill>
                <a:latin typeface="Century Gothic" pitchFamily="34" charset="0"/>
              </a:rPr>
              <a:t> an online survey</a:t>
            </a:r>
          </a:p>
          <a:p>
            <a:pPr lvl="1">
              <a:buFont typeface="Arial" pitchFamily="34" charset="0"/>
              <a:buChar char="•"/>
            </a:pPr>
            <a:r>
              <a:rPr lang="en-US" sz="3600" dirty="0" smtClean="0">
                <a:solidFill>
                  <a:schemeClr val="tx1">
                    <a:lumMod val="85000"/>
                    <a:lumOff val="15000"/>
                  </a:schemeClr>
                </a:solidFill>
                <a:latin typeface="Century Gothic" pitchFamily="34" charset="0"/>
              </a:rPr>
              <a:t> an </a:t>
            </a:r>
            <a:r>
              <a:rPr lang="en-US" sz="3600" i="1" dirty="0" smtClean="0">
                <a:solidFill>
                  <a:schemeClr val="tx1">
                    <a:lumMod val="85000"/>
                    <a:lumOff val="15000"/>
                  </a:schemeClr>
                </a:solidFill>
                <a:latin typeface="Century Gothic" pitchFamily="34" charset="0"/>
              </a:rPr>
              <a:t>in situ</a:t>
            </a:r>
            <a:r>
              <a:rPr lang="en-US" sz="3600" dirty="0" smtClean="0">
                <a:solidFill>
                  <a:schemeClr val="tx1">
                    <a:lumMod val="85000"/>
                    <a:lumOff val="15000"/>
                  </a:schemeClr>
                </a:solidFill>
                <a:latin typeface="Century Gothic" pitchFamily="34" charset="0"/>
              </a:rPr>
              <a:t> (ESM) study</a:t>
            </a:r>
          </a:p>
        </p:txBody>
      </p:sp>
    </p:spTree>
    <p:extLst>
      <p:ext uri="{BB962C8B-B14F-4D97-AF65-F5344CB8AC3E}">
        <p14:creationId xmlns:p14="http://schemas.microsoft.com/office/powerpoint/2010/main" val="28588708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8" descr="C:\research\projects\UbiGreen\Trunk\Screenshots\TreeSequenceWithPhone\Tree1.png"/>
          <p:cNvPicPr>
            <a:picLocks noChangeAspect="1" noChangeArrowheads="1"/>
          </p:cNvPicPr>
          <p:nvPr/>
        </p:nvPicPr>
        <p:blipFill>
          <a:blip r:embed="rId3"/>
          <a:srcRect l="1935" r="1935"/>
          <a:stretch>
            <a:fillRect/>
          </a:stretch>
        </p:blipFill>
        <p:spPr bwMode="auto">
          <a:xfrm>
            <a:off x="2439951" y="-304800"/>
            <a:ext cx="4255016" cy="10972800"/>
          </a:xfrm>
          <a:prstGeom prst="rect">
            <a:avLst/>
          </a:prstGeom>
          <a:noFill/>
        </p:spPr>
      </p:pic>
      <p:pic>
        <p:nvPicPr>
          <p:cNvPr id="4129" name="Picture 33" descr="C:\research\projects\UbiGreen\Trunk\Screenshots\TreeSequenceWithPhone\Tree25.png"/>
          <p:cNvPicPr>
            <a:picLocks noChangeAspect="1" noChangeArrowheads="1"/>
          </p:cNvPicPr>
          <p:nvPr/>
        </p:nvPicPr>
        <p:blipFill>
          <a:blip r:embed="rId4"/>
          <a:srcRect l="1935" r="1936"/>
          <a:stretch>
            <a:fillRect/>
          </a:stretch>
        </p:blipFill>
        <p:spPr bwMode="auto">
          <a:xfrm>
            <a:off x="2438399" y="-304801"/>
            <a:ext cx="4254953" cy="10972800"/>
          </a:xfrm>
          <a:prstGeom prst="rect">
            <a:avLst/>
          </a:prstGeom>
          <a:noFill/>
        </p:spPr>
      </p:pic>
      <p:pic>
        <p:nvPicPr>
          <p:cNvPr id="4130" name="Picture 34" descr="C:\research\projects\UbiGreen\Trunk\Screenshots\TreeSequenceWithPhone\Tree24.png"/>
          <p:cNvPicPr>
            <a:picLocks noChangeAspect="1" noChangeArrowheads="1"/>
          </p:cNvPicPr>
          <p:nvPr/>
        </p:nvPicPr>
        <p:blipFill>
          <a:blip r:embed="rId5"/>
          <a:srcRect l="1935" r="1936"/>
          <a:stretch>
            <a:fillRect/>
          </a:stretch>
        </p:blipFill>
        <p:spPr bwMode="auto">
          <a:xfrm>
            <a:off x="2438399" y="-304801"/>
            <a:ext cx="4254954" cy="10972800"/>
          </a:xfrm>
          <a:prstGeom prst="rect">
            <a:avLst/>
          </a:prstGeom>
          <a:noFill/>
        </p:spPr>
      </p:pic>
      <p:pic>
        <p:nvPicPr>
          <p:cNvPr id="4131" name="Picture 35" descr="C:\research\projects\UbiGreen\Trunk\Screenshots\TreeSequenceWithPhone\Tree23.png"/>
          <p:cNvPicPr>
            <a:picLocks noChangeAspect="1" noChangeArrowheads="1"/>
          </p:cNvPicPr>
          <p:nvPr/>
        </p:nvPicPr>
        <p:blipFill>
          <a:blip r:embed="rId6"/>
          <a:srcRect l="1935" r="1936"/>
          <a:stretch>
            <a:fillRect/>
          </a:stretch>
        </p:blipFill>
        <p:spPr bwMode="auto">
          <a:xfrm>
            <a:off x="2438399" y="-304801"/>
            <a:ext cx="4254951" cy="10972800"/>
          </a:xfrm>
          <a:prstGeom prst="rect">
            <a:avLst/>
          </a:prstGeom>
          <a:noFill/>
        </p:spPr>
      </p:pic>
      <p:pic>
        <p:nvPicPr>
          <p:cNvPr id="4132" name="Picture 36" descr="C:\research\projects\UbiGreen\Trunk\Screenshots\TreeSequenceWithPhone\Tree22.png"/>
          <p:cNvPicPr>
            <a:picLocks noChangeAspect="1" noChangeArrowheads="1"/>
          </p:cNvPicPr>
          <p:nvPr/>
        </p:nvPicPr>
        <p:blipFill>
          <a:blip r:embed="rId7"/>
          <a:srcRect l="1935" r="1936"/>
          <a:stretch>
            <a:fillRect/>
          </a:stretch>
        </p:blipFill>
        <p:spPr bwMode="auto">
          <a:xfrm>
            <a:off x="2438399" y="-304801"/>
            <a:ext cx="4254951" cy="10972800"/>
          </a:xfrm>
          <a:prstGeom prst="rect">
            <a:avLst/>
          </a:prstGeom>
          <a:noFill/>
        </p:spPr>
      </p:pic>
      <p:pic>
        <p:nvPicPr>
          <p:cNvPr id="4133" name="Picture 37" descr="C:\research\projects\UbiGreen\Trunk\Screenshots\TreeSequenceWithPhone\Tree21.png"/>
          <p:cNvPicPr>
            <a:picLocks noChangeAspect="1" noChangeArrowheads="1"/>
          </p:cNvPicPr>
          <p:nvPr/>
        </p:nvPicPr>
        <p:blipFill>
          <a:blip r:embed="rId8"/>
          <a:srcRect l="1935" r="1936"/>
          <a:stretch>
            <a:fillRect/>
          </a:stretch>
        </p:blipFill>
        <p:spPr bwMode="auto">
          <a:xfrm>
            <a:off x="2438399" y="-304801"/>
            <a:ext cx="4254951" cy="10972800"/>
          </a:xfrm>
          <a:prstGeom prst="rect">
            <a:avLst/>
          </a:prstGeom>
          <a:noFill/>
        </p:spPr>
      </p:pic>
      <p:pic>
        <p:nvPicPr>
          <p:cNvPr id="4106" name="Picture 10" descr="C:\research\projects\UbiGreen\Trunk\Screenshots\TreeSequenceWithPhone\Tree19.png"/>
          <p:cNvPicPr>
            <a:picLocks noChangeAspect="1" noChangeArrowheads="1"/>
          </p:cNvPicPr>
          <p:nvPr/>
        </p:nvPicPr>
        <p:blipFill>
          <a:blip r:embed="rId9"/>
          <a:srcRect l="1935" r="1935"/>
          <a:stretch>
            <a:fillRect/>
          </a:stretch>
        </p:blipFill>
        <p:spPr bwMode="auto">
          <a:xfrm>
            <a:off x="2438399" y="-304801"/>
            <a:ext cx="4255013" cy="10972800"/>
          </a:xfrm>
          <a:prstGeom prst="rect">
            <a:avLst/>
          </a:prstGeom>
          <a:noFill/>
        </p:spPr>
      </p:pic>
      <p:pic>
        <p:nvPicPr>
          <p:cNvPr id="4107" name="Picture 11" descr="C:\research\projects\UbiGreen\Trunk\Screenshots\TreeSequenceWithPhone\Tree18.png"/>
          <p:cNvPicPr>
            <a:picLocks noChangeAspect="1" noChangeArrowheads="1"/>
          </p:cNvPicPr>
          <p:nvPr/>
        </p:nvPicPr>
        <p:blipFill>
          <a:blip r:embed="rId10"/>
          <a:srcRect l="1935" r="1935"/>
          <a:stretch>
            <a:fillRect/>
          </a:stretch>
        </p:blipFill>
        <p:spPr bwMode="auto">
          <a:xfrm>
            <a:off x="2438399" y="-304801"/>
            <a:ext cx="4255016" cy="10972800"/>
          </a:xfrm>
          <a:prstGeom prst="rect">
            <a:avLst/>
          </a:prstGeom>
          <a:noFill/>
        </p:spPr>
      </p:pic>
      <p:pic>
        <p:nvPicPr>
          <p:cNvPr id="4108" name="Picture 12" descr="C:\research\projects\UbiGreen\Trunk\Screenshots\TreeSequenceWithPhone\Tree17.png"/>
          <p:cNvPicPr>
            <a:picLocks noChangeAspect="1" noChangeArrowheads="1"/>
          </p:cNvPicPr>
          <p:nvPr/>
        </p:nvPicPr>
        <p:blipFill>
          <a:blip r:embed="rId11"/>
          <a:srcRect l="1935" r="1935"/>
          <a:stretch>
            <a:fillRect/>
          </a:stretch>
        </p:blipFill>
        <p:spPr bwMode="auto">
          <a:xfrm>
            <a:off x="2438399" y="-304801"/>
            <a:ext cx="4255016" cy="10972800"/>
          </a:xfrm>
          <a:prstGeom prst="rect">
            <a:avLst/>
          </a:prstGeom>
          <a:noFill/>
        </p:spPr>
      </p:pic>
      <p:pic>
        <p:nvPicPr>
          <p:cNvPr id="4109" name="Picture 13" descr="C:\research\projects\UbiGreen\Trunk\Screenshots\TreeSequenceWithPhone\Tree16.png"/>
          <p:cNvPicPr>
            <a:picLocks noChangeAspect="1" noChangeArrowheads="1"/>
          </p:cNvPicPr>
          <p:nvPr/>
        </p:nvPicPr>
        <p:blipFill>
          <a:blip r:embed="rId12"/>
          <a:srcRect l="1935" r="1935"/>
          <a:stretch>
            <a:fillRect/>
          </a:stretch>
        </p:blipFill>
        <p:spPr bwMode="auto">
          <a:xfrm>
            <a:off x="2438399" y="-304801"/>
            <a:ext cx="4255012" cy="10972800"/>
          </a:xfrm>
          <a:prstGeom prst="rect">
            <a:avLst/>
          </a:prstGeom>
          <a:noFill/>
        </p:spPr>
      </p:pic>
      <p:pic>
        <p:nvPicPr>
          <p:cNvPr id="4110" name="Picture 14" descr="C:\research\projects\UbiGreen\Trunk\Screenshots\TreeSequenceWithPhone\Tree15.png"/>
          <p:cNvPicPr>
            <a:picLocks noChangeAspect="1" noChangeArrowheads="1"/>
          </p:cNvPicPr>
          <p:nvPr/>
        </p:nvPicPr>
        <p:blipFill>
          <a:blip r:embed="rId13"/>
          <a:srcRect l="1935" r="1935"/>
          <a:stretch>
            <a:fillRect/>
          </a:stretch>
        </p:blipFill>
        <p:spPr bwMode="auto">
          <a:xfrm>
            <a:off x="2438399" y="-304801"/>
            <a:ext cx="4255013" cy="10972800"/>
          </a:xfrm>
          <a:prstGeom prst="rect">
            <a:avLst/>
          </a:prstGeom>
          <a:noFill/>
        </p:spPr>
      </p:pic>
      <p:pic>
        <p:nvPicPr>
          <p:cNvPr id="4111" name="Picture 15" descr="C:\research\projects\UbiGreen\Trunk\Screenshots\TreeSequenceWithPhone\Tree14.png"/>
          <p:cNvPicPr>
            <a:picLocks noChangeAspect="1" noChangeArrowheads="1"/>
          </p:cNvPicPr>
          <p:nvPr/>
        </p:nvPicPr>
        <p:blipFill>
          <a:blip r:embed="rId14"/>
          <a:srcRect l="1935" r="1935"/>
          <a:stretch>
            <a:fillRect/>
          </a:stretch>
        </p:blipFill>
        <p:spPr bwMode="auto">
          <a:xfrm>
            <a:off x="2438399" y="-304801"/>
            <a:ext cx="4255013" cy="10972800"/>
          </a:xfrm>
          <a:prstGeom prst="rect">
            <a:avLst/>
          </a:prstGeom>
          <a:noFill/>
        </p:spPr>
      </p:pic>
      <p:pic>
        <p:nvPicPr>
          <p:cNvPr id="4112" name="Picture 16" descr="C:\research\projects\UbiGreen\Trunk\Screenshots\TreeSequenceWithPhone\Tree13.png"/>
          <p:cNvPicPr>
            <a:picLocks noChangeAspect="1" noChangeArrowheads="1"/>
          </p:cNvPicPr>
          <p:nvPr/>
        </p:nvPicPr>
        <p:blipFill>
          <a:blip r:embed="rId15"/>
          <a:srcRect l="1935" r="1935"/>
          <a:stretch>
            <a:fillRect/>
          </a:stretch>
        </p:blipFill>
        <p:spPr bwMode="auto">
          <a:xfrm>
            <a:off x="2438399" y="-304801"/>
            <a:ext cx="4255012" cy="10972800"/>
          </a:xfrm>
          <a:prstGeom prst="rect">
            <a:avLst/>
          </a:prstGeom>
          <a:noFill/>
        </p:spPr>
      </p:pic>
      <p:pic>
        <p:nvPicPr>
          <p:cNvPr id="4113" name="Picture 17" descr="C:\research\projects\UbiGreen\Trunk\Screenshots\TreeSequenceWithPhone\Tree12.png"/>
          <p:cNvPicPr>
            <a:picLocks noChangeAspect="1" noChangeArrowheads="1"/>
          </p:cNvPicPr>
          <p:nvPr/>
        </p:nvPicPr>
        <p:blipFill>
          <a:blip r:embed="rId16"/>
          <a:srcRect l="1935" r="1935"/>
          <a:stretch>
            <a:fillRect/>
          </a:stretch>
        </p:blipFill>
        <p:spPr bwMode="auto">
          <a:xfrm>
            <a:off x="2438399" y="-304801"/>
            <a:ext cx="4255012" cy="10972800"/>
          </a:xfrm>
          <a:prstGeom prst="rect">
            <a:avLst/>
          </a:prstGeom>
          <a:noFill/>
        </p:spPr>
      </p:pic>
      <p:pic>
        <p:nvPicPr>
          <p:cNvPr id="4114" name="Picture 18" descr="C:\research\projects\UbiGreen\Trunk\Screenshots\TreeSequenceWithPhone\Tree11.png"/>
          <p:cNvPicPr>
            <a:picLocks noChangeAspect="1" noChangeArrowheads="1"/>
          </p:cNvPicPr>
          <p:nvPr/>
        </p:nvPicPr>
        <p:blipFill>
          <a:blip r:embed="rId17"/>
          <a:srcRect l="1935" r="1935"/>
          <a:stretch>
            <a:fillRect/>
          </a:stretch>
        </p:blipFill>
        <p:spPr bwMode="auto">
          <a:xfrm>
            <a:off x="2438399" y="-304801"/>
            <a:ext cx="4255016" cy="10972800"/>
          </a:xfrm>
          <a:prstGeom prst="rect">
            <a:avLst/>
          </a:prstGeom>
          <a:noFill/>
        </p:spPr>
      </p:pic>
      <p:pic>
        <p:nvPicPr>
          <p:cNvPr id="4115" name="Picture 19" descr="C:\research\projects\UbiGreen\Trunk\Screenshots\TreeSequenceWithPhone\Tree10.png"/>
          <p:cNvPicPr>
            <a:picLocks noChangeAspect="1" noChangeArrowheads="1"/>
          </p:cNvPicPr>
          <p:nvPr/>
        </p:nvPicPr>
        <p:blipFill>
          <a:blip r:embed="rId18"/>
          <a:srcRect l="1935" r="1935"/>
          <a:stretch>
            <a:fillRect/>
          </a:stretch>
        </p:blipFill>
        <p:spPr bwMode="auto">
          <a:xfrm>
            <a:off x="2438399" y="-304801"/>
            <a:ext cx="4255018" cy="10972800"/>
          </a:xfrm>
          <a:prstGeom prst="rect">
            <a:avLst/>
          </a:prstGeom>
          <a:noFill/>
        </p:spPr>
      </p:pic>
      <p:pic>
        <p:nvPicPr>
          <p:cNvPr id="4116" name="Picture 20" descr="C:\research\projects\UbiGreen\Trunk\Screenshots\TreeSequenceWithPhone\Tree9.png"/>
          <p:cNvPicPr>
            <a:picLocks noChangeAspect="1" noChangeArrowheads="1"/>
          </p:cNvPicPr>
          <p:nvPr/>
        </p:nvPicPr>
        <p:blipFill>
          <a:blip r:embed="rId19"/>
          <a:srcRect l="1935" r="1935"/>
          <a:stretch>
            <a:fillRect/>
          </a:stretch>
        </p:blipFill>
        <p:spPr bwMode="auto">
          <a:xfrm>
            <a:off x="2438399" y="-304801"/>
            <a:ext cx="4255013" cy="10972800"/>
          </a:xfrm>
          <a:prstGeom prst="rect">
            <a:avLst/>
          </a:prstGeom>
          <a:noFill/>
        </p:spPr>
      </p:pic>
      <p:pic>
        <p:nvPicPr>
          <p:cNvPr id="4117" name="Picture 21" descr="C:\research\projects\UbiGreen\Trunk\Screenshots\TreeSequenceWithPhone\Tree8.png"/>
          <p:cNvPicPr>
            <a:picLocks noChangeAspect="1" noChangeArrowheads="1"/>
          </p:cNvPicPr>
          <p:nvPr/>
        </p:nvPicPr>
        <p:blipFill>
          <a:blip r:embed="rId20"/>
          <a:srcRect l="1935" r="1935"/>
          <a:stretch>
            <a:fillRect/>
          </a:stretch>
        </p:blipFill>
        <p:spPr bwMode="auto">
          <a:xfrm>
            <a:off x="2438399" y="-304801"/>
            <a:ext cx="4255016" cy="10972800"/>
          </a:xfrm>
          <a:prstGeom prst="rect">
            <a:avLst/>
          </a:prstGeom>
          <a:noFill/>
        </p:spPr>
      </p:pic>
      <p:pic>
        <p:nvPicPr>
          <p:cNvPr id="4118" name="Picture 22" descr="C:\research\projects\UbiGreen\Trunk\Screenshots\TreeSequenceWithPhone\Tree7.png"/>
          <p:cNvPicPr>
            <a:picLocks noChangeAspect="1" noChangeArrowheads="1"/>
          </p:cNvPicPr>
          <p:nvPr/>
        </p:nvPicPr>
        <p:blipFill>
          <a:blip r:embed="rId21"/>
          <a:srcRect l="1935" r="1935"/>
          <a:stretch>
            <a:fillRect/>
          </a:stretch>
        </p:blipFill>
        <p:spPr bwMode="auto">
          <a:xfrm>
            <a:off x="2438399" y="-304801"/>
            <a:ext cx="4255016" cy="10972800"/>
          </a:xfrm>
          <a:prstGeom prst="rect">
            <a:avLst/>
          </a:prstGeom>
          <a:noFill/>
        </p:spPr>
      </p:pic>
      <p:pic>
        <p:nvPicPr>
          <p:cNvPr id="4119" name="Picture 23" descr="C:\research\projects\UbiGreen\Trunk\Screenshots\TreeSequenceWithPhone\Tree6.png"/>
          <p:cNvPicPr>
            <a:picLocks noChangeAspect="1" noChangeArrowheads="1"/>
          </p:cNvPicPr>
          <p:nvPr/>
        </p:nvPicPr>
        <p:blipFill>
          <a:blip r:embed="rId22"/>
          <a:srcRect l="1935" r="1935"/>
          <a:stretch>
            <a:fillRect/>
          </a:stretch>
        </p:blipFill>
        <p:spPr bwMode="auto">
          <a:xfrm>
            <a:off x="2438399" y="-304801"/>
            <a:ext cx="4255013" cy="10972800"/>
          </a:xfrm>
          <a:prstGeom prst="rect">
            <a:avLst/>
          </a:prstGeom>
          <a:noFill/>
        </p:spPr>
      </p:pic>
      <p:pic>
        <p:nvPicPr>
          <p:cNvPr id="4120" name="Picture 24" descr="C:\research\projects\UbiGreen\Trunk\Screenshots\TreeSequenceWithPhone\Tree5.png"/>
          <p:cNvPicPr>
            <a:picLocks noChangeAspect="1" noChangeArrowheads="1"/>
          </p:cNvPicPr>
          <p:nvPr/>
        </p:nvPicPr>
        <p:blipFill>
          <a:blip r:embed="rId23"/>
          <a:srcRect l="1935" r="1935"/>
          <a:stretch>
            <a:fillRect/>
          </a:stretch>
        </p:blipFill>
        <p:spPr bwMode="auto">
          <a:xfrm>
            <a:off x="2438399" y="-304801"/>
            <a:ext cx="4255018" cy="10972800"/>
          </a:xfrm>
          <a:prstGeom prst="rect">
            <a:avLst/>
          </a:prstGeom>
          <a:noFill/>
        </p:spPr>
      </p:pic>
      <p:pic>
        <p:nvPicPr>
          <p:cNvPr id="4121" name="Picture 25" descr="C:\research\projects\UbiGreen\Trunk\Screenshots\TreeSequenceWithPhone\Tree4.png"/>
          <p:cNvPicPr>
            <a:picLocks noChangeAspect="1" noChangeArrowheads="1"/>
          </p:cNvPicPr>
          <p:nvPr/>
        </p:nvPicPr>
        <p:blipFill>
          <a:blip r:embed="rId24"/>
          <a:srcRect l="1935" r="1935"/>
          <a:stretch>
            <a:fillRect/>
          </a:stretch>
        </p:blipFill>
        <p:spPr bwMode="auto">
          <a:xfrm>
            <a:off x="2438399" y="-304801"/>
            <a:ext cx="4255012" cy="10972800"/>
          </a:xfrm>
          <a:prstGeom prst="rect">
            <a:avLst/>
          </a:prstGeom>
          <a:noFill/>
        </p:spPr>
      </p:pic>
      <p:pic>
        <p:nvPicPr>
          <p:cNvPr id="4122" name="Picture 26" descr="C:\research\projects\UbiGreen\Trunk\Screenshots\TreeSequenceWithPhone\Tree3.png"/>
          <p:cNvPicPr>
            <a:picLocks noChangeAspect="1" noChangeArrowheads="1"/>
          </p:cNvPicPr>
          <p:nvPr/>
        </p:nvPicPr>
        <p:blipFill>
          <a:blip r:embed="rId25"/>
          <a:srcRect l="1935" r="1935"/>
          <a:stretch>
            <a:fillRect/>
          </a:stretch>
        </p:blipFill>
        <p:spPr bwMode="auto">
          <a:xfrm>
            <a:off x="2438399" y="-304801"/>
            <a:ext cx="4255016" cy="10972800"/>
          </a:xfrm>
          <a:prstGeom prst="rect">
            <a:avLst/>
          </a:prstGeom>
          <a:noFill/>
        </p:spPr>
      </p:pic>
      <p:pic>
        <p:nvPicPr>
          <p:cNvPr id="4123" name="Picture 27" descr="C:\research\projects\UbiGreen\Trunk\Screenshots\TreeSequenceWithPhone\Tree2.png"/>
          <p:cNvPicPr>
            <a:picLocks noChangeAspect="1" noChangeArrowheads="1"/>
          </p:cNvPicPr>
          <p:nvPr/>
        </p:nvPicPr>
        <p:blipFill>
          <a:blip r:embed="rId26"/>
          <a:srcRect l="1935" r="1935"/>
          <a:stretch>
            <a:fillRect/>
          </a:stretch>
        </p:blipFill>
        <p:spPr bwMode="auto">
          <a:xfrm>
            <a:off x="2438399" y="-304801"/>
            <a:ext cx="4255013" cy="10972800"/>
          </a:xfrm>
          <a:prstGeom prst="rect">
            <a:avLst/>
          </a:prstGeom>
          <a:noFill/>
        </p:spPr>
      </p:pic>
      <p:pic>
        <p:nvPicPr>
          <p:cNvPr id="4124" name="Picture 28" descr="C:\research\projects\UbiGreen\Trunk\Screenshots\TreeSequenceWithPhone\Tree1.png"/>
          <p:cNvPicPr>
            <a:picLocks noChangeAspect="1" noChangeArrowheads="1"/>
          </p:cNvPicPr>
          <p:nvPr/>
        </p:nvPicPr>
        <p:blipFill>
          <a:blip r:embed="rId3"/>
          <a:srcRect l="1935" r="1935"/>
          <a:stretch>
            <a:fillRect/>
          </a:stretch>
        </p:blipFill>
        <p:spPr bwMode="auto">
          <a:xfrm>
            <a:off x="2438399" y="-304801"/>
            <a:ext cx="4255016" cy="10972800"/>
          </a:xfrm>
          <a:prstGeom prst="rect">
            <a:avLst/>
          </a:prstGeom>
          <a:noFill/>
        </p:spPr>
      </p:pic>
      <p:cxnSp>
        <p:nvCxnSpPr>
          <p:cNvPr id="28" name="Elbow Connector 27"/>
          <p:cNvCxnSpPr/>
          <p:nvPr/>
        </p:nvCxnSpPr>
        <p:spPr>
          <a:xfrm>
            <a:off x="6629400" y="3429000"/>
            <a:ext cx="1676400" cy="1447800"/>
          </a:xfrm>
          <a:prstGeom prst="bentConnector3">
            <a:avLst>
              <a:gd name="adj1" fmla="val 10227"/>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7000" y="4419600"/>
            <a:ext cx="29718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everything resets </a:t>
            </a:r>
            <a:br>
              <a:rPr lang="en-US" sz="2400" b="1" dirty="0" smtClean="0">
                <a:solidFill>
                  <a:schemeClr val="tx1">
                    <a:lumMod val="75000"/>
                    <a:lumOff val="25000"/>
                  </a:schemeClr>
                </a:solidFill>
              </a:rPr>
            </a:br>
            <a:r>
              <a:rPr lang="en-US" sz="2400" b="1" dirty="0" smtClean="0">
                <a:solidFill>
                  <a:schemeClr val="tx1">
                    <a:lumMod val="75000"/>
                    <a:lumOff val="25000"/>
                  </a:schemeClr>
                </a:solidFill>
              </a:rPr>
              <a:t>on </a:t>
            </a:r>
            <a:r>
              <a:rPr lang="en-US" sz="2400" b="1" dirty="0" err="1" smtClean="0">
                <a:solidFill>
                  <a:schemeClr val="tx1">
                    <a:lumMod val="75000"/>
                    <a:lumOff val="25000"/>
                  </a:schemeClr>
                </a:solidFill>
              </a:rPr>
              <a:t>sunday</a:t>
            </a:r>
            <a:endParaRPr lang="en-US" sz="2400" b="1" dirty="0">
              <a:solidFill>
                <a:schemeClr val="tx1">
                  <a:lumMod val="75000"/>
                  <a:lumOff val="25000"/>
                </a:schemeClr>
              </a:solidFill>
            </a:endParaRPr>
          </a:p>
        </p:txBody>
      </p:sp>
      <p:sp>
        <p:nvSpPr>
          <p:cNvPr id="29" name="Rectangle 2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2776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2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4123"/>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nodeType="afterEffect">
                                  <p:stCondLst>
                                    <p:cond delay="500"/>
                                  </p:stCondLst>
                                  <p:childTnLst>
                                    <p:set>
                                      <p:cBhvr>
                                        <p:cTn id="12" dur="1" fill="hold">
                                          <p:stCondLst>
                                            <p:cond delay="0"/>
                                          </p:stCondLst>
                                        </p:cTn>
                                        <p:tgtEl>
                                          <p:spTgt spid="4122"/>
                                        </p:tgtEl>
                                        <p:attrNameLst>
                                          <p:attrName>style.visibility</p:attrName>
                                        </p:attrNameLst>
                                      </p:cBhvr>
                                      <p:to>
                                        <p:strVal val="hidden"/>
                                      </p:to>
                                    </p:set>
                                  </p:childTnLst>
                                </p:cTn>
                              </p:par>
                            </p:childTnLst>
                          </p:cTn>
                        </p:par>
                        <p:par>
                          <p:cTn id="13" fill="hold">
                            <p:stCondLst>
                              <p:cond delay="1000"/>
                            </p:stCondLst>
                            <p:childTnLst>
                              <p:par>
                                <p:cTn id="14" presetID="1" presetClass="exit" presetSubtype="0" fill="hold" nodeType="afterEffect">
                                  <p:stCondLst>
                                    <p:cond delay="500"/>
                                  </p:stCondLst>
                                  <p:childTnLst>
                                    <p:set>
                                      <p:cBhvr>
                                        <p:cTn id="15" dur="1" fill="hold">
                                          <p:stCondLst>
                                            <p:cond delay="0"/>
                                          </p:stCondLst>
                                        </p:cTn>
                                        <p:tgtEl>
                                          <p:spTgt spid="4121"/>
                                        </p:tgtEl>
                                        <p:attrNameLst>
                                          <p:attrName>style.visibility</p:attrName>
                                        </p:attrNameLst>
                                      </p:cBhvr>
                                      <p:to>
                                        <p:strVal val="hidden"/>
                                      </p:to>
                                    </p:set>
                                  </p:childTnLst>
                                </p:cTn>
                              </p:par>
                            </p:childTnLst>
                          </p:cTn>
                        </p:par>
                        <p:par>
                          <p:cTn id="16" fill="hold">
                            <p:stCondLst>
                              <p:cond delay="1500"/>
                            </p:stCondLst>
                            <p:childTnLst>
                              <p:par>
                                <p:cTn id="17" presetID="1" presetClass="exit" presetSubtype="0" fill="hold" nodeType="afterEffect">
                                  <p:stCondLst>
                                    <p:cond delay="500"/>
                                  </p:stCondLst>
                                  <p:childTnLst>
                                    <p:set>
                                      <p:cBhvr>
                                        <p:cTn id="18" dur="1" fill="hold">
                                          <p:stCondLst>
                                            <p:cond delay="0"/>
                                          </p:stCondLst>
                                        </p:cTn>
                                        <p:tgtEl>
                                          <p:spTgt spid="4120"/>
                                        </p:tgtEl>
                                        <p:attrNameLst>
                                          <p:attrName>style.visibility</p:attrName>
                                        </p:attrNameLst>
                                      </p:cBhvr>
                                      <p:to>
                                        <p:strVal val="hidden"/>
                                      </p:to>
                                    </p:set>
                                  </p:childTnLst>
                                </p:cTn>
                              </p:par>
                            </p:childTnLst>
                          </p:cTn>
                        </p:par>
                        <p:par>
                          <p:cTn id="19" fill="hold">
                            <p:stCondLst>
                              <p:cond delay="2000"/>
                            </p:stCondLst>
                            <p:childTnLst>
                              <p:par>
                                <p:cTn id="20" presetID="1" presetClass="exit" presetSubtype="0" fill="hold" nodeType="afterEffect">
                                  <p:stCondLst>
                                    <p:cond delay="500"/>
                                  </p:stCondLst>
                                  <p:childTnLst>
                                    <p:set>
                                      <p:cBhvr>
                                        <p:cTn id="21" dur="1" fill="hold">
                                          <p:stCondLst>
                                            <p:cond delay="0"/>
                                          </p:stCondLst>
                                        </p:cTn>
                                        <p:tgtEl>
                                          <p:spTgt spid="4119"/>
                                        </p:tgtEl>
                                        <p:attrNameLst>
                                          <p:attrName>style.visibility</p:attrName>
                                        </p:attrNameLst>
                                      </p:cBhvr>
                                      <p:to>
                                        <p:strVal val="hidden"/>
                                      </p:to>
                                    </p:set>
                                  </p:childTnLst>
                                </p:cTn>
                              </p:par>
                            </p:childTnLst>
                          </p:cTn>
                        </p:par>
                        <p:par>
                          <p:cTn id="22" fill="hold">
                            <p:stCondLst>
                              <p:cond delay="2500"/>
                            </p:stCondLst>
                            <p:childTnLst>
                              <p:par>
                                <p:cTn id="23" presetID="1" presetClass="exit" presetSubtype="0" fill="hold" nodeType="afterEffect">
                                  <p:stCondLst>
                                    <p:cond delay="500"/>
                                  </p:stCondLst>
                                  <p:childTnLst>
                                    <p:set>
                                      <p:cBhvr>
                                        <p:cTn id="24" dur="1" fill="hold">
                                          <p:stCondLst>
                                            <p:cond delay="0"/>
                                          </p:stCondLst>
                                        </p:cTn>
                                        <p:tgtEl>
                                          <p:spTgt spid="4118"/>
                                        </p:tgtEl>
                                        <p:attrNameLst>
                                          <p:attrName>style.visibility</p:attrName>
                                        </p:attrNameLst>
                                      </p:cBhvr>
                                      <p:to>
                                        <p:strVal val="hidden"/>
                                      </p:to>
                                    </p:set>
                                  </p:childTnLst>
                                </p:cTn>
                              </p:par>
                            </p:childTnLst>
                          </p:cTn>
                        </p:par>
                        <p:par>
                          <p:cTn id="25" fill="hold">
                            <p:stCondLst>
                              <p:cond delay="3000"/>
                            </p:stCondLst>
                            <p:childTnLst>
                              <p:par>
                                <p:cTn id="26" presetID="1" presetClass="exit" presetSubtype="0" fill="hold" nodeType="afterEffect">
                                  <p:stCondLst>
                                    <p:cond delay="500"/>
                                  </p:stCondLst>
                                  <p:childTnLst>
                                    <p:set>
                                      <p:cBhvr>
                                        <p:cTn id="27" dur="1" fill="hold">
                                          <p:stCondLst>
                                            <p:cond delay="0"/>
                                          </p:stCondLst>
                                        </p:cTn>
                                        <p:tgtEl>
                                          <p:spTgt spid="4117"/>
                                        </p:tgtEl>
                                        <p:attrNameLst>
                                          <p:attrName>style.visibility</p:attrName>
                                        </p:attrNameLst>
                                      </p:cBhvr>
                                      <p:to>
                                        <p:strVal val="hidden"/>
                                      </p:to>
                                    </p:set>
                                  </p:childTnLst>
                                </p:cTn>
                              </p:par>
                            </p:childTnLst>
                          </p:cTn>
                        </p:par>
                        <p:par>
                          <p:cTn id="28" fill="hold">
                            <p:stCondLst>
                              <p:cond delay="3500"/>
                            </p:stCondLst>
                            <p:childTnLst>
                              <p:par>
                                <p:cTn id="29" presetID="1" presetClass="exit" presetSubtype="0" fill="hold" nodeType="afterEffect">
                                  <p:stCondLst>
                                    <p:cond delay="500"/>
                                  </p:stCondLst>
                                  <p:childTnLst>
                                    <p:set>
                                      <p:cBhvr>
                                        <p:cTn id="30" dur="1" fill="hold">
                                          <p:stCondLst>
                                            <p:cond delay="0"/>
                                          </p:stCondLst>
                                        </p:cTn>
                                        <p:tgtEl>
                                          <p:spTgt spid="4116"/>
                                        </p:tgtEl>
                                        <p:attrNameLst>
                                          <p:attrName>style.visibility</p:attrName>
                                        </p:attrNameLst>
                                      </p:cBhvr>
                                      <p:to>
                                        <p:strVal val="hidden"/>
                                      </p:to>
                                    </p:set>
                                  </p:childTnLst>
                                </p:cTn>
                              </p:par>
                            </p:childTnLst>
                          </p:cTn>
                        </p:par>
                        <p:par>
                          <p:cTn id="31" fill="hold">
                            <p:stCondLst>
                              <p:cond delay="4000"/>
                            </p:stCondLst>
                            <p:childTnLst>
                              <p:par>
                                <p:cTn id="32" presetID="1" presetClass="exit" presetSubtype="0" fill="hold" nodeType="afterEffect">
                                  <p:stCondLst>
                                    <p:cond delay="500"/>
                                  </p:stCondLst>
                                  <p:childTnLst>
                                    <p:set>
                                      <p:cBhvr>
                                        <p:cTn id="33" dur="1" fill="hold">
                                          <p:stCondLst>
                                            <p:cond delay="0"/>
                                          </p:stCondLst>
                                        </p:cTn>
                                        <p:tgtEl>
                                          <p:spTgt spid="4115"/>
                                        </p:tgtEl>
                                        <p:attrNameLst>
                                          <p:attrName>style.visibility</p:attrName>
                                        </p:attrNameLst>
                                      </p:cBhvr>
                                      <p:to>
                                        <p:strVal val="hidden"/>
                                      </p:to>
                                    </p:set>
                                  </p:childTnLst>
                                </p:cTn>
                              </p:par>
                            </p:childTnLst>
                          </p:cTn>
                        </p:par>
                        <p:par>
                          <p:cTn id="34" fill="hold">
                            <p:stCondLst>
                              <p:cond delay="4500"/>
                            </p:stCondLst>
                            <p:childTnLst>
                              <p:par>
                                <p:cTn id="35" presetID="1" presetClass="exit" presetSubtype="0" fill="hold" nodeType="afterEffect">
                                  <p:stCondLst>
                                    <p:cond delay="500"/>
                                  </p:stCondLst>
                                  <p:childTnLst>
                                    <p:set>
                                      <p:cBhvr>
                                        <p:cTn id="36" dur="1" fill="hold">
                                          <p:stCondLst>
                                            <p:cond delay="0"/>
                                          </p:stCondLst>
                                        </p:cTn>
                                        <p:tgtEl>
                                          <p:spTgt spid="4114"/>
                                        </p:tgtEl>
                                        <p:attrNameLst>
                                          <p:attrName>style.visibility</p:attrName>
                                        </p:attrNameLst>
                                      </p:cBhvr>
                                      <p:to>
                                        <p:strVal val="hidden"/>
                                      </p:to>
                                    </p:set>
                                  </p:childTnLst>
                                </p:cTn>
                              </p:par>
                            </p:childTnLst>
                          </p:cTn>
                        </p:par>
                        <p:par>
                          <p:cTn id="37" fill="hold">
                            <p:stCondLst>
                              <p:cond delay="5000"/>
                            </p:stCondLst>
                            <p:childTnLst>
                              <p:par>
                                <p:cTn id="38" presetID="1" presetClass="exit" presetSubtype="0" fill="hold" nodeType="afterEffect">
                                  <p:stCondLst>
                                    <p:cond delay="500"/>
                                  </p:stCondLst>
                                  <p:childTnLst>
                                    <p:set>
                                      <p:cBhvr>
                                        <p:cTn id="39" dur="1" fill="hold">
                                          <p:stCondLst>
                                            <p:cond delay="0"/>
                                          </p:stCondLst>
                                        </p:cTn>
                                        <p:tgtEl>
                                          <p:spTgt spid="4113"/>
                                        </p:tgtEl>
                                        <p:attrNameLst>
                                          <p:attrName>style.visibility</p:attrName>
                                        </p:attrNameLst>
                                      </p:cBhvr>
                                      <p:to>
                                        <p:strVal val="hidden"/>
                                      </p:to>
                                    </p:set>
                                  </p:childTnLst>
                                </p:cTn>
                              </p:par>
                            </p:childTnLst>
                          </p:cTn>
                        </p:par>
                        <p:par>
                          <p:cTn id="40" fill="hold">
                            <p:stCondLst>
                              <p:cond delay="5500"/>
                            </p:stCondLst>
                            <p:childTnLst>
                              <p:par>
                                <p:cTn id="41" presetID="1" presetClass="exit" presetSubtype="0" fill="hold" nodeType="afterEffect">
                                  <p:stCondLst>
                                    <p:cond delay="500"/>
                                  </p:stCondLst>
                                  <p:childTnLst>
                                    <p:set>
                                      <p:cBhvr>
                                        <p:cTn id="42" dur="1" fill="hold">
                                          <p:stCondLst>
                                            <p:cond delay="0"/>
                                          </p:stCondLst>
                                        </p:cTn>
                                        <p:tgtEl>
                                          <p:spTgt spid="4112"/>
                                        </p:tgtEl>
                                        <p:attrNameLst>
                                          <p:attrName>style.visibility</p:attrName>
                                        </p:attrNameLst>
                                      </p:cBhvr>
                                      <p:to>
                                        <p:strVal val="hidden"/>
                                      </p:to>
                                    </p:set>
                                  </p:childTnLst>
                                </p:cTn>
                              </p:par>
                            </p:childTnLst>
                          </p:cTn>
                        </p:par>
                        <p:par>
                          <p:cTn id="43" fill="hold">
                            <p:stCondLst>
                              <p:cond delay="6000"/>
                            </p:stCondLst>
                            <p:childTnLst>
                              <p:par>
                                <p:cTn id="44" presetID="1" presetClass="exit" presetSubtype="0" fill="hold" nodeType="afterEffect">
                                  <p:stCondLst>
                                    <p:cond delay="500"/>
                                  </p:stCondLst>
                                  <p:childTnLst>
                                    <p:set>
                                      <p:cBhvr>
                                        <p:cTn id="45" dur="1" fill="hold">
                                          <p:stCondLst>
                                            <p:cond delay="0"/>
                                          </p:stCondLst>
                                        </p:cTn>
                                        <p:tgtEl>
                                          <p:spTgt spid="4111"/>
                                        </p:tgtEl>
                                        <p:attrNameLst>
                                          <p:attrName>style.visibility</p:attrName>
                                        </p:attrNameLst>
                                      </p:cBhvr>
                                      <p:to>
                                        <p:strVal val="hidden"/>
                                      </p:to>
                                    </p:set>
                                  </p:childTnLst>
                                </p:cTn>
                              </p:par>
                            </p:childTnLst>
                          </p:cTn>
                        </p:par>
                        <p:par>
                          <p:cTn id="46" fill="hold">
                            <p:stCondLst>
                              <p:cond delay="6500"/>
                            </p:stCondLst>
                            <p:childTnLst>
                              <p:par>
                                <p:cTn id="47" presetID="1" presetClass="exit" presetSubtype="0" fill="hold" nodeType="afterEffect">
                                  <p:stCondLst>
                                    <p:cond delay="500"/>
                                  </p:stCondLst>
                                  <p:childTnLst>
                                    <p:set>
                                      <p:cBhvr>
                                        <p:cTn id="48" dur="1" fill="hold">
                                          <p:stCondLst>
                                            <p:cond delay="0"/>
                                          </p:stCondLst>
                                        </p:cTn>
                                        <p:tgtEl>
                                          <p:spTgt spid="4110"/>
                                        </p:tgtEl>
                                        <p:attrNameLst>
                                          <p:attrName>style.visibility</p:attrName>
                                        </p:attrNameLst>
                                      </p:cBhvr>
                                      <p:to>
                                        <p:strVal val="hidden"/>
                                      </p:to>
                                    </p:set>
                                  </p:childTnLst>
                                </p:cTn>
                              </p:par>
                            </p:childTnLst>
                          </p:cTn>
                        </p:par>
                        <p:par>
                          <p:cTn id="49" fill="hold">
                            <p:stCondLst>
                              <p:cond delay="7000"/>
                            </p:stCondLst>
                            <p:childTnLst>
                              <p:par>
                                <p:cTn id="50" presetID="1" presetClass="exit" presetSubtype="0" fill="hold" nodeType="afterEffect">
                                  <p:stCondLst>
                                    <p:cond delay="500"/>
                                  </p:stCondLst>
                                  <p:childTnLst>
                                    <p:set>
                                      <p:cBhvr>
                                        <p:cTn id="51" dur="1" fill="hold">
                                          <p:stCondLst>
                                            <p:cond delay="0"/>
                                          </p:stCondLst>
                                        </p:cTn>
                                        <p:tgtEl>
                                          <p:spTgt spid="4109"/>
                                        </p:tgtEl>
                                        <p:attrNameLst>
                                          <p:attrName>style.visibility</p:attrName>
                                        </p:attrNameLst>
                                      </p:cBhvr>
                                      <p:to>
                                        <p:strVal val="hidden"/>
                                      </p:to>
                                    </p:set>
                                  </p:childTnLst>
                                </p:cTn>
                              </p:par>
                            </p:childTnLst>
                          </p:cTn>
                        </p:par>
                        <p:par>
                          <p:cTn id="52" fill="hold">
                            <p:stCondLst>
                              <p:cond delay="7500"/>
                            </p:stCondLst>
                            <p:childTnLst>
                              <p:par>
                                <p:cTn id="53" presetID="1" presetClass="exit" presetSubtype="0" fill="hold" nodeType="afterEffect">
                                  <p:stCondLst>
                                    <p:cond delay="500"/>
                                  </p:stCondLst>
                                  <p:childTnLst>
                                    <p:set>
                                      <p:cBhvr>
                                        <p:cTn id="54" dur="1" fill="hold">
                                          <p:stCondLst>
                                            <p:cond delay="0"/>
                                          </p:stCondLst>
                                        </p:cTn>
                                        <p:tgtEl>
                                          <p:spTgt spid="4108"/>
                                        </p:tgtEl>
                                        <p:attrNameLst>
                                          <p:attrName>style.visibility</p:attrName>
                                        </p:attrNameLst>
                                      </p:cBhvr>
                                      <p:to>
                                        <p:strVal val="hidden"/>
                                      </p:to>
                                    </p:set>
                                  </p:childTnLst>
                                </p:cTn>
                              </p:par>
                            </p:childTnLst>
                          </p:cTn>
                        </p:par>
                        <p:par>
                          <p:cTn id="55" fill="hold">
                            <p:stCondLst>
                              <p:cond delay="8000"/>
                            </p:stCondLst>
                            <p:childTnLst>
                              <p:par>
                                <p:cTn id="56" presetID="1" presetClass="exit" presetSubtype="0" fill="hold" nodeType="afterEffect">
                                  <p:stCondLst>
                                    <p:cond delay="500"/>
                                  </p:stCondLst>
                                  <p:childTnLst>
                                    <p:set>
                                      <p:cBhvr>
                                        <p:cTn id="57" dur="1" fill="hold">
                                          <p:stCondLst>
                                            <p:cond delay="0"/>
                                          </p:stCondLst>
                                        </p:cTn>
                                        <p:tgtEl>
                                          <p:spTgt spid="4107"/>
                                        </p:tgtEl>
                                        <p:attrNameLst>
                                          <p:attrName>style.visibility</p:attrName>
                                        </p:attrNameLst>
                                      </p:cBhvr>
                                      <p:to>
                                        <p:strVal val="hidden"/>
                                      </p:to>
                                    </p:set>
                                  </p:childTnLst>
                                </p:cTn>
                              </p:par>
                            </p:childTnLst>
                          </p:cTn>
                        </p:par>
                        <p:par>
                          <p:cTn id="58" fill="hold">
                            <p:stCondLst>
                              <p:cond delay="8500"/>
                            </p:stCondLst>
                            <p:childTnLst>
                              <p:par>
                                <p:cTn id="59" presetID="1" presetClass="exit" presetSubtype="0" fill="hold" nodeType="afterEffect">
                                  <p:stCondLst>
                                    <p:cond delay="500"/>
                                  </p:stCondLst>
                                  <p:childTnLst>
                                    <p:set>
                                      <p:cBhvr>
                                        <p:cTn id="60" dur="1" fill="hold">
                                          <p:stCondLst>
                                            <p:cond delay="0"/>
                                          </p:stCondLst>
                                        </p:cTn>
                                        <p:tgtEl>
                                          <p:spTgt spid="4106"/>
                                        </p:tgtEl>
                                        <p:attrNameLst>
                                          <p:attrName>style.visibility</p:attrName>
                                        </p:attrNameLst>
                                      </p:cBhvr>
                                      <p:to>
                                        <p:strVal val="hidden"/>
                                      </p:to>
                                    </p:set>
                                  </p:childTnLst>
                                </p:cTn>
                              </p:par>
                            </p:childTnLst>
                          </p:cTn>
                        </p:par>
                        <p:par>
                          <p:cTn id="61" fill="hold">
                            <p:stCondLst>
                              <p:cond delay="9000"/>
                            </p:stCondLst>
                            <p:childTnLst>
                              <p:par>
                                <p:cTn id="62" presetID="1" presetClass="exit" presetSubtype="0" fill="hold" nodeType="afterEffect">
                                  <p:stCondLst>
                                    <p:cond delay="500"/>
                                  </p:stCondLst>
                                  <p:childTnLst>
                                    <p:set>
                                      <p:cBhvr>
                                        <p:cTn id="63" dur="1" fill="hold">
                                          <p:stCondLst>
                                            <p:cond delay="0"/>
                                          </p:stCondLst>
                                        </p:cTn>
                                        <p:tgtEl>
                                          <p:spTgt spid="413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1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41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413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4129"/>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54" name="Picture 6" descr="C:\research\projects\UbiGreen\Trunk\Screenshots\TreeIconToolbarHighlighted.png"/>
          <p:cNvPicPr>
            <a:picLocks noChangeAspect="1" noChangeArrowheads="1"/>
          </p:cNvPicPr>
          <p:nvPr/>
        </p:nvPicPr>
        <p:blipFill>
          <a:blip r:embed="rId3"/>
          <a:srcRect l="1935"/>
          <a:stretch>
            <a:fillRect/>
          </a:stretch>
        </p:blipFill>
        <p:spPr bwMode="auto">
          <a:xfrm>
            <a:off x="2517352" y="-228600"/>
            <a:ext cx="4340648" cy="10972800"/>
          </a:xfrm>
          <a:prstGeom prst="rect">
            <a:avLst/>
          </a:prstGeom>
          <a:noFill/>
        </p:spPr>
      </p:pic>
      <p:pic>
        <p:nvPicPr>
          <p:cNvPr id="2055" name="Picture 7" descr="C:\research\projects\UbiGreen\Trunk\Screenshots\TreeTreeHighlighted.png"/>
          <p:cNvPicPr>
            <a:picLocks noChangeAspect="1" noChangeArrowheads="1"/>
          </p:cNvPicPr>
          <p:nvPr/>
        </p:nvPicPr>
        <p:blipFill>
          <a:blip r:embed="rId4"/>
          <a:srcRect l="1935"/>
          <a:stretch>
            <a:fillRect/>
          </a:stretch>
        </p:blipFill>
        <p:spPr bwMode="auto">
          <a:xfrm>
            <a:off x="2517352" y="-228600"/>
            <a:ext cx="4340648" cy="10972800"/>
          </a:xfrm>
          <a:prstGeom prst="rect">
            <a:avLst/>
          </a:prstGeom>
          <a:noFill/>
        </p:spPr>
      </p:pic>
      <p:pic>
        <p:nvPicPr>
          <p:cNvPr id="2053" name="Picture 5" descr="C:\research\projects\UbiGreen\Trunk\Screenshots\TreeCurrentActivityHighlighted.png"/>
          <p:cNvPicPr>
            <a:picLocks noChangeAspect="1" noChangeArrowheads="1"/>
          </p:cNvPicPr>
          <p:nvPr/>
        </p:nvPicPr>
        <p:blipFill>
          <a:blip r:embed="rId5"/>
          <a:srcRect l="2326"/>
          <a:stretch>
            <a:fillRect/>
          </a:stretch>
        </p:blipFill>
        <p:spPr bwMode="auto">
          <a:xfrm>
            <a:off x="2536635" y="-228600"/>
            <a:ext cx="4323342" cy="10972800"/>
          </a:xfrm>
          <a:prstGeom prst="rect">
            <a:avLst/>
          </a:prstGeom>
          <a:noFill/>
        </p:spPr>
      </p:pic>
      <p:pic>
        <p:nvPicPr>
          <p:cNvPr id="2052" name="Picture 4" descr="C:\research\projects\UbiGreen\Trunk\Screenshots\RealTreeWithPhone.png"/>
          <p:cNvPicPr>
            <a:picLocks noChangeAspect="1" noChangeArrowheads="1"/>
          </p:cNvPicPr>
          <p:nvPr/>
        </p:nvPicPr>
        <p:blipFill>
          <a:blip r:embed="rId6"/>
          <a:srcRect l="1935"/>
          <a:stretch>
            <a:fillRect/>
          </a:stretch>
        </p:blipFill>
        <p:spPr bwMode="auto">
          <a:xfrm>
            <a:off x="2517355" y="-228600"/>
            <a:ext cx="4340642" cy="10972800"/>
          </a:xfrm>
          <a:prstGeom prst="rect">
            <a:avLst/>
          </a:prstGeom>
          <a:noFill/>
        </p:spPr>
      </p:pic>
      <p:grpSp>
        <p:nvGrpSpPr>
          <p:cNvPr id="34" name="Group 33"/>
          <p:cNvGrpSpPr/>
          <p:nvPr/>
        </p:nvGrpSpPr>
        <p:grpSpPr>
          <a:xfrm>
            <a:off x="1178751" y="1739721"/>
            <a:ext cx="2965359" cy="3270159"/>
            <a:chOff x="1194517" y="1739721"/>
            <a:chExt cx="2965359" cy="3270159"/>
          </a:xfrm>
        </p:grpSpPr>
        <p:cxnSp>
          <p:nvCxnSpPr>
            <p:cNvPr id="21" name="Elbow Connector 20"/>
            <p:cNvCxnSpPr/>
            <p:nvPr/>
          </p:nvCxnSpPr>
          <p:spPr>
            <a:xfrm rot="10800000">
              <a:off x="1194517" y="1739721"/>
              <a:ext cx="2133600" cy="274320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353874" y="4095481"/>
              <a:ext cx="806002" cy="914399"/>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31" name="Group 30"/>
          <p:cNvGrpSpPr/>
          <p:nvPr/>
        </p:nvGrpSpPr>
        <p:grpSpPr>
          <a:xfrm>
            <a:off x="1009917" y="5022761"/>
            <a:ext cx="5371563" cy="850004"/>
            <a:chOff x="990600" y="5022761"/>
            <a:chExt cx="5371563" cy="850004"/>
          </a:xfrm>
        </p:grpSpPr>
        <p:sp>
          <p:nvSpPr>
            <p:cNvPr id="25" name="Rectangle 24"/>
            <p:cNvSpPr/>
            <p:nvPr/>
          </p:nvSpPr>
          <p:spPr>
            <a:xfrm>
              <a:off x="2908479" y="5022761"/>
              <a:ext cx="3453684" cy="850004"/>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p:cNvCxnSpPr/>
            <p:nvPr/>
          </p:nvCxnSpPr>
          <p:spPr>
            <a:xfrm rot="10800000">
              <a:off x="990600" y="5029200"/>
              <a:ext cx="1905000" cy="38100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Circular Arrow 35"/>
          <p:cNvSpPr/>
          <p:nvPr/>
        </p:nvSpPr>
        <p:spPr>
          <a:xfrm>
            <a:off x="4443350" y="2924300"/>
            <a:ext cx="1905000" cy="1981200"/>
          </a:xfrm>
          <a:prstGeom prst="circularArrow">
            <a:avLst>
              <a:gd name="adj1" fmla="val 9710"/>
              <a:gd name="adj2" fmla="val 1142319"/>
              <a:gd name="adj3" fmla="val 332626"/>
              <a:gd name="adj4" fmla="val 9605753"/>
              <a:gd name="adj5" fmla="val 12500"/>
            </a:avLst>
          </a:prstGeom>
          <a:solidFill>
            <a:schemeClr val="accent3">
              <a:lumMod val="50000"/>
              <a:alpha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838200" y="1302603"/>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Current Activity</a:t>
            </a:r>
            <a:endParaRPr lang="en-US" sz="2400" b="1" dirty="0">
              <a:solidFill>
                <a:schemeClr val="tx1">
                  <a:lumMod val="75000"/>
                  <a:lumOff val="25000"/>
                </a:schemeClr>
              </a:solidFill>
            </a:endParaRPr>
          </a:p>
        </p:txBody>
      </p:sp>
      <p:sp>
        <p:nvSpPr>
          <p:cNvPr id="38" name="TextBox 37"/>
          <p:cNvSpPr txBox="1"/>
          <p:nvPr/>
        </p:nvSpPr>
        <p:spPr>
          <a:xfrm>
            <a:off x="533400" y="4608105"/>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Values Icon Bar</a:t>
            </a:r>
            <a:endParaRPr lang="en-US" sz="2400" b="1" dirty="0">
              <a:solidFill>
                <a:schemeClr val="tx1">
                  <a:lumMod val="75000"/>
                  <a:lumOff val="25000"/>
                </a:schemeClr>
              </a:solidFill>
            </a:endParaRPr>
          </a:p>
        </p:txBody>
      </p:sp>
      <p:grpSp>
        <p:nvGrpSpPr>
          <p:cNvPr id="26" name="Group 25"/>
          <p:cNvGrpSpPr/>
          <p:nvPr/>
        </p:nvGrpSpPr>
        <p:grpSpPr>
          <a:xfrm>
            <a:off x="4544096" y="3039413"/>
            <a:ext cx="4295104" cy="2211184"/>
            <a:chOff x="4544096" y="3039413"/>
            <a:chExt cx="4295104" cy="2211184"/>
          </a:xfrm>
        </p:grpSpPr>
        <p:cxnSp>
          <p:nvCxnSpPr>
            <p:cNvPr id="22" name="Elbow Connector 21"/>
            <p:cNvCxnSpPr/>
            <p:nvPr/>
          </p:nvCxnSpPr>
          <p:spPr>
            <a:xfrm>
              <a:off x="6324600" y="3416120"/>
              <a:ext cx="1981200" cy="1460680"/>
            </a:xfrm>
            <a:prstGeom prst="bentConnector3">
              <a:avLst>
                <a:gd name="adj1" fmla="val 50000"/>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544096" y="3039413"/>
              <a:ext cx="1766552" cy="1970467"/>
            </a:xfrm>
            <a:prstGeom prst="rect">
              <a:avLst/>
            </a:prstGeom>
            <a:noFill/>
            <a:ln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239000" y="4419600"/>
              <a:ext cx="1600200" cy="830997"/>
            </a:xfrm>
            <a:prstGeom prst="rect">
              <a:avLst/>
            </a:prstGeom>
            <a:noFill/>
          </p:spPr>
          <p:txBody>
            <a:bodyPr wrap="square" rtlCol="0">
              <a:spAutoFit/>
            </a:bodyPr>
            <a:lstStyle/>
            <a:p>
              <a:pPr algn="ctr"/>
              <a:r>
                <a:rPr lang="en-US" sz="2400" b="1" dirty="0" smtClean="0">
                  <a:solidFill>
                    <a:schemeClr val="tx1">
                      <a:lumMod val="75000"/>
                      <a:lumOff val="25000"/>
                    </a:schemeClr>
                  </a:solidFill>
                </a:rPr>
                <a:t>Evolving Image</a:t>
              </a:r>
              <a:endParaRPr lang="en-US" sz="2400" b="1" dirty="0">
                <a:solidFill>
                  <a:schemeClr val="tx1">
                    <a:lumMod val="75000"/>
                    <a:lumOff val="25000"/>
                  </a:schemeClr>
                </a:solidFill>
              </a:endParaRPr>
            </a:p>
          </p:txBody>
        </p:sp>
      </p:grpSp>
      <p:cxnSp>
        <p:nvCxnSpPr>
          <p:cNvPr id="28" name="Elbow Connector 27"/>
          <p:cNvCxnSpPr/>
          <p:nvPr/>
        </p:nvCxnSpPr>
        <p:spPr>
          <a:xfrm flipV="1">
            <a:off x="6324600" y="1179095"/>
            <a:ext cx="2626895" cy="1106905"/>
          </a:xfrm>
          <a:prstGeom prst="bentConnector3">
            <a:avLst>
              <a:gd name="adj1" fmla="val 38092"/>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70476" y="786063"/>
            <a:ext cx="1697323" cy="1200329"/>
          </a:xfrm>
          <a:prstGeom prst="rect">
            <a:avLst/>
          </a:prstGeom>
        </p:spPr>
        <p:txBody>
          <a:bodyPr wrap="none">
            <a:spAutoFit/>
          </a:bodyPr>
          <a:lstStyle/>
          <a:p>
            <a:pPr algn="ctr"/>
            <a:r>
              <a:rPr lang="en-US" sz="2400" b="1" dirty="0" smtClean="0">
                <a:solidFill>
                  <a:schemeClr val="tx1">
                    <a:lumMod val="75000"/>
                    <a:lumOff val="25000"/>
                  </a:schemeClr>
                </a:solidFill>
              </a:rPr>
              <a:t>Phone</a:t>
            </a:r>
          </a:p>
          <a:p>
            <a:pPr algn="ctr"/>
            <a:r>
              <a:rPr lang="en-US" sz="2400" b="1" dirty="0" smtClean="0">
                <a:solidFill>
                  <a:schemeClr val="tx1">
                    <a:lumMod val="75000"/>
                    <a:lumOff val="25000"/>
                  </a:schemeClr>
                </a:solidFill>
              </a:rPr>
              <a:t>Background</a:t>
            </a:r>
          </a:p>
          <a:p>
            <a:pPr algn="ctr"/>
            <a:r>
              <a:rPr lang="en-US" sz="2400" b="1" dirty="0" smtClean="0">
                <a:solidFill>
                  <a:schemeClr val="tx1">
                    <a:lumMod val="75000"/>
                    <a:lumOff val="25000"/>
                  </a:schemeClr>
                </a:solidFill>
              </a:rPr>
              <a:t>(Wallpaper)</a:t>
            </a:r>
            <a:endParaRPr lang="en-US" sz="2400" b="1" dirty="0">
              <a:solidFill>
                <a:schemeClr val="tx1">
                  <a:lumMod val="75000"/>
                  <a:lumOff val="25000"/>
                </a:schemeClr>
              </a:solidFill>
            </a:endParaRPr>
          </a:p>
        </p:txBody>
      </p:sp>
    </p:spTree>
    <p:extLst>
      <p:ext uri="{BB962C8B-B14F-4D97-AF65-F5344CB8AC3E}">
        <p14:creationId xmlns:p14="http://schemas.microsoft.com/office/powerpoint/2010/main" val="3382439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10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05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Elbow Connector 19"/>
          <p:cNvCxnSpPr/>
          <p:nvPr/>
        </p:nvCxnSpPr>
        <p:spPr>
          <a:xfrm rot="5400000">
            <a:off x="1810988" y="2368139"/>
            <a:ext cx="914399" cy="90252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6456712" y="2406239"/>
            <a:ext cx="914399" cy="82632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5400000">
            <a:off x="3442850" y="2743200"/>
            <a:ext cx="914400" cy="15240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4873338" y="2711037"/>
            <a:ext cx="914401" cy="21672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6" name="Picture 8" descr="C:\research\projects\UbiGreen\Trunk\Designs\Final Deployed Designs\tree-icons\value_icon_bar_black.png"/>
          <p:cNvPicPr>
            <a:picLocks noChangeAspect="1" noChangeArrowheads="1"/>
          </p:cNvPicPr>
          <p:nvPr/>
        </p:nvPicPr>
        <p:blipFill>
          <a:blip r:embed="rId3"/>
          <a:srcRect/>
          <a:stretch>
            <a:fillRect/>
          </a:stretch>
        </p:blipFill>
        <p:spPr bwMode="auto">
          <a:xfrm>
            <a:off x="1966587" y="1043050"/>
            <a:ext cx="5210826"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954132" y="-98024"/>
            <a:ext cx="6280441" cy="990107"/>
          </a:xfrm>
        </p:spPr>
        <p:txBody>
          <a:bodyPr/>
          <a:lstStyle/>
          <a:p>
            <a:r>
              <a:rPr lang="en-US" dirty="0" smtClean="0">
                <a:solidFill>
                  <a:schemeClr val="tx1">
                    <a:lumMod val="75000"/>
                    <a:lumOff val="25000"/>
                  </a:schemeClr>
                </a:solidFill>
              </a:rPr>
              <a:t>values</a:t>
            </a:r>
            <a:r>
              <a:rPr lang="en-US" dirty="0" smtClean="0"/>
              <a:t> icon bar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24" name="TextBox 23"/>
          <p:cNvSpPr txBox="1"/>
          <p:nvPr/>
        </p:nvSpPr>
        <p:spPr>
          <a:xfrm>
            <a:off x="235525" y="3200400"/>
            <a:ext cx="2438400" cy="523220"/>
          </a:xfrm>
          <a:prstGeom prst="rect">
            <a:avLst/>
          </a:prstGeom>
          <a:noFill/>
        </p:spPr>
        <p:txBody>
          <a:bodyPr wrap="square" rtlCol="0">
            <a:spAutoFit/>
          </a:bodyPr>
          <a:lstStyle/>
          <a:p>
            <a:pPr algn="ctr"/>
            <a:r>
              <a:rPr lang="en-US" sz="2800" b="1" dirty="0" smtClean="0"/>
              <a:t>Money savings</a:t>
            </a:r>
            <a:endParaRPr lang="en-US" sz="2800" b="1" dirty="0"/>
          </a:p>
        </p:txBody>
      </p:sp>
      <p:sp>
        <p:nvSpPr>
          <p:cNvPr id="27" name="TextBox 26"/>
          <p:cNvSpPr txBox="1"/>
          <p:nvPr/>
        </p:nvSpPr>
        <p:spPr>
          <a:xfrm>
            <a:off x="2438400" y="3200400"/>
            <a:ext cx="2438400" cy="523220"/>
          </a:xfrm>
          <a:prstGeom prst="rect">
            <a:avLst/>
          </a:prstGeom>
          <a:noFill/>
        </p:spPr>
        <p:txBody>
          <a:bodyPr wrap="square" rtlCol="0">
            <a:spAutoFit/>
          </a:bodyPr>
          <a:lstStyle/>
          <a:p>
            <a:pPr algn="ctr"/>
            <a:r>
              <a:rPr lang="en-US" sz="2800" b="1" dirty="0" smtClean="0"/>
              <a:t>Relaxation</a:t>
            </a:r>
            <a:endParaRPr lang="en-US" sz="2800" b="1" dirty="0"/>
          </a:p>
        </p:txBody>
      </p:sp>
      <p:sp>
        <p:nvSpPr>
          <p:cNvPr id="29" name="TextBox 28"/>
          <p:cNvSpPr txBox="1"/>
          <p:nvPr/>
        </p:nvSpPr>
        <p:spPr>
          <a:xfrm>
            <a:off x="4267200" y="3200400"/>
            <a:ext cx="2438400" cy="523220"/>
          </a:xfrm>
          <a:prstGeom prst="rect">
            <a:avLst/>
          </a:prstGeom>
          <a:noFill/>
        </p:spPr>
        <p:txBody>
          <a:bodyPr wrap="square" rtlCol="0">
            <a:spAutoFit/>
          </a:bodyPr>
          <a:lstStyle/>
          <a:p>
            <a:pPr algn="ctr"/>
            <a:r>
              <a:rPr lang="en-US" sz="2800" b="1" dirty="0" smtClean="0"/>
              <a:t>Exercise</a:t>
            </a:r>
            <a:endParaRPr lang="en-US" sz="2800" b="1" dirty="0"/>
          </a:p>
        </p:txBody>
      </p:sp>
      <p:sp>
        <p:nvSpPr>
          <p:cNvPr id="31" name="TextBox 30"/>
          <p:cNvSpPr txBox="1"/>
          <p:nvPr/>
        </p:nvSpPr>
        <p:spPr>
          <a:xfrm>
            <a:off x="6248400" y="3200400"/>
            <a:ext cx="2590800" cy="523220"/>
          </a:xfrm>
          <a:prstGeom prst="rect">
            <a:avLst/>
          </a:prstGeom>
          <a:noFill/>
        </p:spPr>
        <p:txBody>
          <a:bodyPr wrap="square" rtlCol="0">
            <a:spAutoFit/>
          </a:bodyPr>
          <a:lstStyle/>
          <a:p>
            <a:pPr algn="ctr"/>
            <a:r>
              <a:rPr lang="en-US" sz="2800" b="1" dirty="0" smtClean="0"/>
              <a:t>Do other things</a:t>
            </a:r>
            <a:endParaRPr lang="en-US" sz="2800" b="1" dirty="0"/>
          </a:p>
        </p:txBody>
      </p:sp>
      <p:sp>
        <p:nvSpPr>
          <p:cNvPr id="42" name="TextBox 41"/>
          <p:cNvSpPr txBox="1"/>
          <p:nvPr/>
        </p:nvSpPr>
        <p:spPr>
          <a:xfrm>
            <a:off x="228600" y="3200400"/>
            <a:ext cx="2438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Money savings</a:t>
            </a:r>
            <a:endParaRPr lang="en-US" sz="2800" b="1" dirty="0"/>
          </a:p>
        </p:txBody>
      </p:sp>
      <p:sp>
        <p:nvSpPr>
          <p:cNvPr id="43" name="TextBox 42"/>
          <p:cNvSpPr txBox="1"/>
          <p:nvPr/>
        </p:nvSpPr>
        <p:spPr>
          <a:xfrm>
            <a:off x="2795650" y="3200400"/>
            <a:ext cx="17526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Relaxation</a:t>
            </a:r>
            <a:endParaRPr lang="en-US" sz="2800" b="1" dirty="0"/>
          </a:p>
        </p:txBody>
      </p:sp>
      <p:sp>
        <p:nvSpPr>
          <p:cNvPr id="44" name="TextBox 43"/>
          <p:cNvSpPr txBox="1"/>
          <p:nvPr/>
        </p:nvSpPr>
        <p:spPr>
          <a:xfrm>
            <a:off x="6241475" y="3200400"/>
            <a:ext cx="25908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800" b="1" dirty="0" smtClean="0"/>
              <a:t>Do other things</a:t>
            </a:r>
            <a:endParaRPr lang="en-US" sz="2800" b="1" dirty="0"/>
          </a:p>
        </p:txBody>
      </p:sp>
      <p:pic>
        <p:nvPicPr>
          <p:cNvPr id="3076" name="Picture 4" descr="C:\research\talks\BECC2008-UbiGreen\2605316708_24b480475a_o.jpg"/>
          <p:cNvPicPr>
            <a:picLocks noChangeAspect="1" noChangeArrowheads="1"/>
          </p:cNvPicPr>
          <p:nvPr/>
        </p:nvPicPr>
        <p:blipFill>
          <a:blip r:embed="rId4"/>
          <a:srcRect b="32143"/>
          <a:stretch>
            <a:fillRect/>
          </a:stretch>
        </p:blipFill>
        <p:spPr bwMode="auto">
          <a:xfrm>
            <a:off x="3314700" y="3896008"/>
            <a:ext cx="2514600" cy="2733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Picture 13" descr="C:\research\projects\UbiGreen\Trunk\Screenshots\TreeSequenceWithPhone\Tree16.png"/>
          <p:cNvPicPr>
            <a:picLocks noChangeAspect="1" noChangeArrowheads="1"/>
          </p:cNvPicPr>
          <p:nvPr/>
        </p:nvPicPr>
        <p:blipFill>
          <a:blip r:embed="rId5"/>
          <a:srcRect l="1935" r="1935" b="21290"/>
          <a:stretch>
            <a:fillRect/>
          </a:stretch>
        </p:blipFill>
        <p:spPr bwMode="auto">
          <a:xfrm>
            <a:off x="4953000" y="4191000"/>
            <a:ext cx="1501655" cy="3048000"/>
          </a:xfrm>
          <a:prstGeom prst="rect">
            <a:avLst/>
          </a:prstGeom>
          <a:noFill/>
        </p:spPr>
      </p:pic>
      <p:pic>
        <p:nvPicPr>
          <p:cNvPr id="2055" name="Picture 7" descr="C:\research\projects\UbiGreen\Trunk\Designs\Final Deployed Designs\tree-icons\value_icon_bar_bus.png"/>
          <p:cNvPicPr>
            <a:picLocks noChangeAspect="1" noChangeArrowheads="1"/>
          </p:cNvPicPr>
          <p:nvPr/>
        </p:nvPicPr>
        <p:blipFill>
          <a:blip r:embed="rId6"/>
          <a:srcRect/>
          <a:stretch>
            <a:fillRect/>
          </a:stretch>
        </p:blipFill>
        <p:spPr bwMode="auto">
          <a:xfrm>
            <a:off x="1966587" y="1043050"/>
            <a:ext cx="5210826" cy="1463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6062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105828"/>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a:off x="838201" y="1009650"/>
            <a:ext cx="3895724" cy="4724400"/>
            <a:chOff x="838201" y="1009650"/>
            <a:chExt cx="3895724" cy="4724400"/>
          </a:xfrm>
        </p:grpSpPr>
        <p:sp>
          <p:nvSpPr>
            <p:cNvPr id="103" name="Rectangle 102"/>
            <p:cNvSpPr/>
            <p:nvPr/>
          </p:nvSpPr>
          <p:spPr>
            <a:xfrm>
              <a:off x="838201" y="1009650"/>
              <a:ext cx="2371724" cy="2438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Rectangle 103"/>
            <p:cNvSpPr/>
            <p:nvPr/>
          </p:nvSpPr>
          <p:spPr>
            <a:xfrm>
              <a:off x="2524125" y="3352800"/>
              <a:ext cx="2209800" cy="2381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5" name="Rectangle 104"/>
            <p:cNvSpPr/>
            <p:nvPr/>
          </p:nvSpPr>
          <p:spPr>
            <a:xfrm>
              <a:off x="2138987" y="2520648"/>
              <a:ext cx="10637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54132" y="-203850"/>
            <a:ext cx="6280441" cy="990107"/>
          </a:xfrm>
        </p:spPr>
        <p:txBody>
          <a:bodyPr/>
          <a:lstStyle/>
          <a:p>
            <a:r>
              <a:rPr lang="en-US" dirty="0" smtClean="0">
                <a:solidFill>
                  <a:schemeClr val="tx1">
                    <a:lumMod val="75000"/>
                    <a:lumOff val="25000"/>
                  </a:schemeClr>
                </a:solidFill>
              </a:rPr>
              <a:t>three data</a:t>
            </a:r>
            <a:r>
              <a:rPr lang="en-US" dirty="0" smtClean="0"/>
              <a:t> sources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grpSp>
        <p:nvGrpSpPr>
          <p:cNvPr id="41" name="Group 40"/>
          <p:cNvGrpSpPr/>
          <p:nvPr/>
        </p:nvGrpSpPr>
        <p:grpSpPr>
          <a:xfrm>
            <a:off x="914400" y="1018832"/>
            <a:ext cx="1949756" cy="2205017"/>
            <a:chOff x="914400" y="1018832"/>
            <a:chExt cx="1949756" cy="2205017"/>
          </a:xfrm>
        </p:grpSpPr>
        <p:sp>
          <p:nvSpPr>
            <p:cNvPr id="8" name="TextBox 7"/>
            <p:cNvSpPr txBox="1"/>
            <p:nvPr/>
          </p:nvSpPr>
          <p:spPr>
            <a:xfrm>
              <a:off x="1219200" y="2762184"/>
              <a:ext cx="914400" cy="461665"/>
            </a:xfrm>
            <a:prstGeom prst="rect">
              <a:avLst/>
            </a:prstGeom>
            <a:noFill/>
          </p:spPr>
          <p:txBody>
            <a:bodyPr wrap="square" rtlCol="0">
              <a:spAutoFit/>
            </a:bodyPr>
            <a:lstStyle/>
            <a:p>
              <a:r>
                <a:rPr lang="en-US" sz="2400" dirty="0" err="1" smtClean="0"/>
                <a:t>msp</a:t>
              </a:r>
              <a:endParaRPr lang="en-US" sz="2400" dirty="0"/>
            </a:p>
          </p:txBody>
        </p:sp>
        <p:pic>
          <p:nvPicPr>
            <p:cNvPr id="69633" name="Picture 1" descr="C:\research\talks\BECC2008-UbiGreen\msp_side.png"/>
            <p:cNvPicPr>
              <a:picLocks noChangeAspect="1" noChangeArrowheads="1"/>
            </p:cNvPicPr>
            <p:nvPr/>
          </p:nvPicPr>
          <p:blipFill>
            <a:blip r:embed="rId3"/>
            <a:srcRect/>
            <a:stretch>
              <a:fillRect/>
            </a:stretch>
          </p:blipFill>
          <p:spPr bwMode="auto">
            <a:xfrm rot="5554952">
              <a:off x="1114429" y="1465923"/>
              <a:ext cx="2196818" cy="1302636"/>
            </a:xfrm>
            <a:prstGeom prst="rect">
              <a:avLst/>
            </a:prstGeom>
            <a:noFill/>
          </p:spPr>
        </p:pic>
        <p:sp>
          <p:nvSpPr>
            <p:cNvPr id="35" name="Oval 34"/>
            <p:cNvSpPr/>
            <p:nvPr/>
          </p:nvSpPr>
          <p:spPr>
            <a:xfrm>
              <a:off x="914400" y="1066800"/>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smtClean="0"/>
                <a:t>1</a:t>
              </a:r>
              <a:endParaRPr lang="en-US" sz="4000" dirty="0"/>
            </a:p>
          </p:txBody>
        </p:sp>
      </p:grpSp>
      <p:grpSp>
        <p:nvGrpSpPr>
          <p:cNvPr id="47" name="Group 46"/>
          <p:cNvGrpSpPr/>
          <p:nvPr/>
        </p:nvGrpSpPr>
        <p:grpSpPr>
          <a:xfrm>
            <a:off x="6019800" y="990600"/>
            <a:ext cx="2209800" cy="2233249"/>
            <a:chOff x="6019800" y="990600"/>
            <a:chExt cx="2209800" cy="2233249"/>
          </a:xfrm>
        </p:grpSpPr>
        <p:pic>
          <p:nvPicPr>
            <p:cNvPr id="7" name="Picture 4" descr="C:\Documents and Settings\jfroehli\My Documents\My Talks\MobiSys2007-MyExperience\199457887_c2edb556fe_o.jpg"/>
            <p:cNvPicPr>
              <a:picLocks noChangeAspect="1" noChangeArrowheads="1"/>
            </p:cNvPicPr>
            <p:nvPr/>
          </p:nvPicPr>
          <p:blipFill>
            <a:blip r:embed="rId4"/>
            <a:srcRect l="19395" t="4167" r="27960"/>
            <a:stretch>
              <a:fillRect/>
            </a:stretch>
          </p:blipFill>
          <p:spPr bwMode="auto">
            <a:xfrm flipH="1">
              <a:off x="6400800" y="990600"/>
              <a:ext cx="1828800" cy="2213811"/>
            </a:xfrm>
            <a:prstGeom prst="rect">
              <a:avLst/>
            </a:prstGeom>
            <a:ln w="38100" cap="sq">
              <a:solidFill>
                <a:srgbClr val="000000"/>
              </a:solidFill>
              <a:prstDash val="solid"/>
              <a:miter lim="800000"/>
            </a:ln>
            <a:effectLst/>
          </p:spPr>
        </p:pic>
        <p:sp>
          <p:nvSpPr>
            <p:cNvPr id="10" name="TextBox 9"/>
            <p:cNvSpPr txBox="1"/>
            <p:nvPr/>
          </p:nvSpPr>
          <p:spPr>
            <a:xfrm>
              <a:off x="6400800" y="2854517"/>
              <a:ext cx="770021" cy="369332"/>
            </a:xfrm>
            <a:prstGeom prst="rect">
              <a:avLst/>
            </a:prstGeom>
            <a:solidFill>
              <a:schemeClr val="bg1">
                <a:alpha val="75000"/>
              </a:schemeClr>
            </a:solidFill>
          </p:spPr>
          <p:txBody>
            <a:bodyPr wrap="square" lIns="0" tIns="0" rIns="0" bIns="0" rtlCol="0">
              <a:spAutoFit/>
            </a:bodyPr>
            <a:lstStyle/>
            <a:p>
              <a:pPr algn="ctr"/>
              <a:r>
                <a:rPr lang="en-US" sz="2400" dirty="0" smtClean="0"/>
                <a:t>user</a:t>
              </a:r>
              <a:endParaRPr lang="en-US" sz="2400" dirty="0"/>
            </a:p>
          </p:txBody>
        </p:sp>
        <p:sp>
          <p:nvSpPr>
            <p:cNvPr id="38" name="Oval 37"/>
            <p:cNvSpPr/>
            <p:nvPr/>
          </p:nvSpPr>
          <p:spPr>
            <a:xfrm>
              <a:off x="6019800" y="1066800"/>
              <a:ext cx="609600" cy="609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smtClean="0"/>
                <a:t>3</a:t>
              </a:r>
              <a:endParaRPr lang="en-US" sz="4000" dirty="0"/>
            </a:p>
          </p:txBody>
        </p:sp>
      </p:grpSp>
      <p:grpSp>
        <p:nvGrpSpPr>
          <p:cNvPr id="46" name="Group 45"/>
          <p:cNvGrpSpPr/>
          <p:nvPr/>
        </p:nvGrpSpPr>
        <p:grpSpPr>
          <a:xfrm>
            <a:off x="3326524" y="914400"/>
            <a:ext cx="2617076" cy="2309449"/>
            <a:chOff x="3326524" y="914400"/>
            <a:chExt cx="2617076" cy="2309449"/>
          </a:xfrm>
        </p:grpSpPr>
        <p:sp>
          <p:nvSpPr>
            <p:cNvPr id="36" name="Oval 35"/>
            <p:cNvSpPr/>
            <p:nvPr/>
          </p:nvSpPr>
          <p:spPr>
            <a:xfrm>
              <a:off x="3352800" y="1066800"/>
              <a:ext cx="609600" cy="609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t>2</a:t>
              </a:r>
              <a:endParaRPr lang="en-US" sz="4000" dirty="0"/>
            </a:p>
          </p:txBody>
        </p:sp>
        <p:sp>
          <p:nvSpPr>
            <p:cNvPr id="9" name="TextBox 8"/>
            <p:cNvSpPr txBox="1"/>
            <p:nvPr/>
          </p:nvSpPr>
          <p:spPr>
            <a:xfrm>
              <a:off x="3326524" y="2762184"/>
              <a:ext cx="1684280" cy="461665"/>
            </a:xfrm>
            <a:prstGeom prst="rect">
              <a:avLst/>
            </a:prstGeom>
            <a:noFill/>
          </p:spPr>
          <p:txBody>
            <a:bodyPr wrap="square" rtlCol="0">
              <a:spAutoFit/>
            </a:bodyPr>
            <a:lstStyle/>
            <a:p>
              <a:r>
                <a:rPr lang="en-US" sz="2400" dirty="0" smtClean="0"/>
                <a:t>cell towers</a:t>
              </a:r>
              <a:endParaRPr lang="en-US" sz="2400" dirty="0"/>
            </a:p>
          </p:txBody>
        </p:sp>
        <p:pic>
          <p:nvPicPr>
            <p:cNvPr id="6" name="Picture 1" descr="C:\research\talks\BECC2008-UbiGreen\CellTower_1073012068_f13dfcdc5a_o copy.png"/>
            <p:cNvPicPr>
              <a:picLocks noChangeAspect="1" noChangeArrowheads="1"/>
            </p:cNvPicPr>
            <p:nvPr/>
          </p:nvPicPr>
          <p:blipFill>
            <a:blip r:embed="rId5" cstate="print"/>
            <a:srcRect b="-858"/>
            <a:stretch>
              <a:fillRect/>
            </a:stretch>
          </p:blipFill>
          <p:spPr bwMode="auto">
            <a:xfrm>
              <a:off x="3962400" y="914400"/>
              <a:ext cx="1828800" cy="2209800"/>
            </a:xfrm>
            <a:prstGeom prst="rect">
              <a:avLst/>
            </a:prstGeom>
            <a:noFill/>
          </p:spPr>
        </p:pic>
        <p:pic>
          <p:nvPicPr>
            <p:cNvPr id="40" name="Picture 1" descr="C:\research\talks\BECC2008-UbiGreen\CellTower_1073012068_f13dfcdc5a_o copy.png"/>
            <p:cNvPicPr>
              <a:picLocks noChangeAspect="1" noChangeArrowheads="1"/>
            </p:cNvPicPr>
            <p:nvPr/>
          </p:nvPicPr>
          <p:blipFill>
            <a:blip r:embed="rId6" cstate="print"/>
            <a:srcRect b="-858"/>
            <a:stretch>
              <a:fillRect/>
            </a:stretch>
          </p:blipFill>
          <p:spPr bwMode="auto">
            <a:xfrm>
              <a:off x="4114800" y="2057400"/>
              <a:ext cx="654269" cy="790575"/>
            </a:xfrm>
            <a:prstGeom prst="rect">
              <a:avLst/>
            </a:prstGeom>
            <a:noFill/>
          </p:spPr>
        </p:pic>
        <p:pic>
          <p:nvPicPr>
            <p:cNvPr id="43" name="Picture 1" descr="C:\research\talks\BECC2008-UbiGreen\CellTower_1073012068_f13dfcdc5a_o copy.png"/>
            <p:cNvPicPr>
              <a:picLocks noChangeAspect="1" noChangeArrowheads="1"/>
            </p:cNvPicPr>
            <p:nvPr/>
          </p:nvPicPr>
          <p:blipFill>
            <a:blip r:embed="rId7" cstate="print"/>
            <a:srcRect b="-858"/>
            <a:stretch>
              <a:fillRect/>
            </a:stretch>
          </p:blipFill>
          <p:spPr bwMode="auto">
            <a:xfrm>
              <a:off x="5029200" y="1905000"/>
              <a:ext cx="914400" cy="1104900"/>
            </a:xfrm>
            <a:prstGeom prst="rect">
              <a:avLst/>
            </a:prstGeom>
            <a:noFill/>
          </p:spPr>
        </p:pic>
      </p:grpSp>
      <p:sp>
        <p:nvSpPr>
          <p:cNvPr id="48" name="TextBox 47"/>
          <p:cNvSpPr txBox="1"/>
          <p:nvPr/>
        </p:nvSpPr>
        <p:spPr>
          <a:xfrm>
            <a:off x="609600" y="5939135"/>
            <a:ext cx="7848600"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Black" pitchFamily="34" charset="0"/>
              </a:rPr>
              <a:t>minimum activity duration: 7 minutes</a:t>
            </a:r>
            <a:endParaRPr lang="en-US" sz="2400" dirty="0">
              <a:solidFill>
                <a:schemeClr val="tx1">
                  <a:lumMod val="65000"/>
                  <a:lumOff val="35000"/>
                </a:schemeClr>
              </a:solidFill>
              <a:latin typeface="Arial Black" pitchFamily="34" charset="0"/>
            </a:endParaRPr>
          </a:p>
        </p:txBody>
      </p:sp>
      <p:sp>
        <p:nvSpPr>
          <p:cNvPr id="93" name="TextBox 92"/>
          <p:cNvSpPr txBox="1"/>
          <p:nvPr/>
        </p:nvSpPr>
        <p:spPr>
          <a:xfrm>
            <a:off x="2286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Walk</a:t>
            </a:r>
            <a:endParaRPr lang="en-US" sz="2400" b="1" dirty="0">
              <a:solidFill>
                <a:schemeClr val="tx1">
                  <a:lumMod val="75000"/>
                  <a:lumOff val="25000"/>
                </a:schemeClr>
              </a:solidFill>
            </a:endParaRPr>
          </a:p>
        </p:txBody>
      </p:sp>
      <p:sp>
        <p:nvSpPr>
          <p:cNvPr id="94" name="TextBox 93"/>
          <p:cNvSpPr txBox="1"/>
          <p:nvPr/>
        </p:nvSpPr>
        <p:spPr>
          <a:xfrm>
            <a:off x="34290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Bike</a:t>
            </a:r>
            <a:endParaRPr lang="en-US" sz="2400" b="1" dirty="0">
              <a:solidFill>
                <a:schemeClr val="tx1">
                  <a:lumMod val="75000"/>
                  <a:lumOff val="25000"/>
                </a:schemeClr>
              </a:solidFill>
            </a:endParaRPr>
          </a:p>
        </p:txBody>
      </p:sp>
      <p:sp>
        <p:nvSpPr>
          <p:cNvPr id="95" name="TextBox 94"/>
          <p:cNvSpPr txBox="1"/>
          <p:nvPr/>
        </p:nvSpPr>
        <p:spPr>
          <a:xfrm>
            <a:off x="685800" y="5253335"/>
            <a:ext cx="1676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Drive Alone</a:t>
            </a:r>
            <a:endParaRPr lang="en-US" sz="2400" b="1" dirty="0">
              <a:solidFill>
                <a:schemeClr val="tx1">
                  <a:lumMod val="75000"/>
                  <a:lumOff val="25000"/>
                </a:schemeClr>
              </a:solidFill>
            </a:endParaRPr>
          </a:p>
        </p:txBody>
      </p:sp>
      <p:sp>
        <p:nvSpPr>
          <p:cNvPr id="90" name="TextBox 89"/>
          <p:cNvSpPr txBox="1"/>
          <p:nvPr/>
        </p:nvSpPr>
        <p:spPr>
          <a:xfrm>
            <a:off x="4800600" y="5253335"/>
            <a:ext cx="9906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Train</a:t>
            </a:r>
            <a:endParaRPr lang="en-US" sz="2400" b="1" dirty="0">
              <a:solidFill>
                <a:schemeClr val="tx1">
                  <a:lumMod val="75000"/>
                  <a:lumOff val="25000"/>
                </a:schemeClr>
              </a:solidFill>
            </a:endParaRPr>
          </a:p>
        </p:txBody>
      </p:sp>
      <p:sp>
        <p:nvSpPr>
          <p:cNvPr id="91" name="TextBox 90"/>
          <p:cNvSpPr txBox="1"/>
          <p:nvPr/>
        </p:nvSpPr>
        <p:spPr>
          <a:xfrm>
            <a:off x="5820102"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Carpool</a:t>
            </a:r>
            <a:endParaRPr lang="en-US" sz="2400" b="1" dirty="0">
              <a:solidFill>
                <a:schemeClr val="tx1">
                  <a:lumMod val="75000"/>
                  <a:lumOff val="25000"/>
                </a:schemeClr>
              </a:solidFill>
            </a:endParaRPr>
          </a:p>
        </p:txBody>
      </p:sp>
      <p:sp>
        <p:nvSpPr>
          <p:cNvPr id="92" name="TextBox 91"/>
          <p:cNvSpPr txBox="1"/>
          <p:nvPr/>
        </p:nvSpPr>
        <p:spPr>
          <a:xfrm>
            <a:off x="7010400" y="5253335"/>
            <a:ext cx="1295400" cy="461665"/>
          </a:xfrm>
          <a:prstGeom prst="rect">
            <a:avLst/>
          </a:prstGeom>
          <a:noFill/>
        </p:spPr>
        <p:txBody>
          <a:bodyPr wrap="square" rtlCol="0">
            <a:spAutoFit/>
          </a:bodyPr>
          <a:lstStyle/>
          <a:p>
            <a:pPr algn="ctr"/>
            <a:r>
              <a:rPr lang="en-US" sz="2400" b="1" dirty="0" smtClean="0">
                <a:solidFill>
                  <a:schemeClr val="tx1">
                    <a:lumMod val="75000"/>
                    <a:lumOff val="25000"/>
                  </a:schemeClr>
                </a:solidFill>
              </a:rPr>
              <a:t>Bus</a:t>
            </a:r>
            <a:endParaRPr lang="en-US" sz="2400" b="1" dirty="0">
              <a:solidFill>
                <a:schemeClr val="tx1">
                  <a:lumMod val="75000"/>
                  <a:lumOff val="25000"/>
                </a:schemeClr>
              </a:solidFill>
            </a:endParaRPr>
          </a:p>
        </p:txBody>
      </p:sp>
      <p:grpSp>
        <p:nvGrpSpPr>
          <p:cNvPr id="101" name="Group 100"/>
          <p:cNvGrpSpPr/>
          <p:nvPr/>
        </p:nvGrpSpPr>
        <p:grpSpPr>
          <a:xfrm>
            <a:off x="952500" y="4053214"/>
            <a:ext cx="7149664" cy="1150212"/>
            <a:chOff x="952500" y="4053214"/>
            <a:chExt cx="7149664" cy="1150212"/>
          </a:xfrm>
        </p:grpSpPr>
        <p:pic>
          <p:nvPicPr>
            <p:cNvPr id="86" name="Picture 5" descr="C:\research\projects\UbiGreen\Trunk\Designs\Final Deployed Designs\final-tree-design-full-screen\bike_large.png"/>
            <p:cNvPicPr>
              <a:picLocks noChangeAspect="1" noChangeArrowheads="1"/>
            </p:cNvPicPr>
            <p:nvPr/>
          </p:nvPicPr>
          <p:blipFill>
            <a:blip r:embed="rId8" cstate="print"/>
            <a:srcRect/>
            <a:stretch>
              <a:fillRect/>
            </a:stretch>
          </p:blipFill>
          <p:spPr bwMode="auto">
            <a:xfrm>
              <a:off x="3543300" y="4230014"/>
              <a:ext cx="1127858" cy="973412"/>
            </a:xfrm>
            <a:prstGeom prst="rect">
              <a:avLst/>
            </a:prstGeom>
            <a:noFill/>
          </p:spPr>
        </p:pic>
        <p:pic>
          <p:nvPicPr>
            <p:cNvPr id="89" name="Picture 9" descr="C:\research\projects\UbiGreen\Trunk\Designs\Final Deployed Designs\final-tree-design-full-screen\walk_large.png"/>
            <p:cNvPicPr>
              <a:picLocks noChangeAspect="1" noChangeArrowheads="1"/>
            </p:cNvPicPr>
            <p:nvPr/>
          </p:nvPicPr>
          <p:blipFill>
            <a:blip r:embed="rId9" cstate="print"/>
            <a:srcRect/>
            <a:stretch>
              <a:fillRect/>
            </a:stretch>
          </p:blipFill>
          <p:spPr bwMode="auto">
            <a:xfrm>
              <a:off x="2628900" y="4212826"/>
              <a:ext cx="638074" cy="990600"/>
            </a:xfrm>
            <a:prstGeom prst="rect">
              <a:avLst/>
            </a:prstGeom>
            <a:noFill/>
          </p:spPr>
        </p:pic>
        <p:pic>
          <p:nvPicPr>
            <p:cNvPr id="96" name="Picture 2" descr="C:\research\projects\UbiGreen\Trunk\Designs\Final Deployed Designs\tree-icons\car_drivealone_color_corrected.png"/>
            <p:cNvPicPr>
              <a:picLocks noChangeAspect="1" noChangeArrowheads="1"/>
            </p:cNvPicPr>
            <p:nvPr/>
          </p:nvPicPr>
          <p:blipFill>
            <a:blip r:embed="rId10" cstate="print"/>
            <a:srcRect/>
            <a:stretch>
              <a:fillRect/>
            </a:stretch>
          </p:blipFill>
          <p:spPr bwMode="auto">
            <a:xfrm>
              <a:off x="952500" y="4078714"/>
              <a:ext cx="1106663" cy="1124712"/>
            </a:xfrm>
            <a:prstGeom prst="rect">
              <a:avLst/>
            </a:prstGeom>
            <a:noFill/>
          </p:spPr>
        </p:pic>
        <p:pic>
          <p:nvPicPr>
            <p:cNvPr id="87" name="Picture 6" descr="C:\research\projects\UbiGreen\Trunk\Designs\Final Deployed Designs\final-tree-design-full-screen\bus_large.png"/>
            <p:cNvPicPr>
              <a:picLocks noChangeAspect="1" noChangeArrowheads="1"/>
            </p:cNvPicPr>
            <p:nvPr/>
          </p:nvPicPr>
          <p:blipFill>
            <a:blip r:embed="rId11" cstate="print"/>
            <a:srcRect/>
            <a:stretch>
              <a:fillRect/>
            </a:stretch>
          </p:blipFill>
          <p:spPr bwMode="auto">
            <a:xfrm>
              <a:off x="7277100" y="4055246"/>
              <a:ext cx="825064" cy="1148180"/>
            </a:xfrm>
            <a:prstGeom prst="rect">
              <a:avLst/>
            </a:prstGeom>
            <a:noFill/>
          </p:spPr>
        </p:pic>
        <p:pic>
          <p:nvPicPr>
            <p:cNvPr id="88" name="Picture 8" descr="C:\research\projects\UbiGreen\Trunk\Designs\Final Deployed Designs\final-tree-design-full-screen\train_large.png"/>
            <p:cNvPicPr>
              <a:picLocks noChangeAspect="1" noChangeArrowheads="1"/>
            </p:cNvPicPr>
            <p:nvPr/>
          </p:nvPicPr>
          <p:blipFill>
            <a:blip r:embed="rId12" cstate="print"/>
            <a:srcRect/>
            <a:stretch>
              <a:fillRect/>
            </a:stretch>
          </p:blipFill>
          <p:spPr bwMode="auto">
            <a:xfrm>
              <a:off x="4914900" y="4053214"/>
              <a:ext cx="737680" cy="1150212"/>
            </a:xfrm>
            <a:prstGeom prst="rect">
              <a:avLst/>
            </a:prstGeom>
            <a:noFill/>
          </p:spPr>
        </p:pic>
        <p:pic>
          <p:nvPicPr>
            <p:cNvPr id="97" name="Picture 3" descr="C:\research\projects\UbiGreen\Trunk\Designs\Final Deployed Designs\tree-icons\carpool_color_corrected.png"/>
            <p:cNvPicPr>
              <a:picLocks noChangeAspect="1" noChangeArrowheads="1"/>
            </p:cNvPicPr>
            <p:nvPr/>
          </p:nvPicPr>
          <p:blipFill>
            <a:blip r:embed="rId13" cstate="print"/>
            <a:srcRect/>
            <a:stretch>
              <a:fillRect/>
            </a:stretch>
          </p:blipFill>
          <p:spPr bwMode="auto">
            <a:xfrm>
              <a:off x="5905500" y="4078714"/>
              <a:ext cx="1106663" cy="1124712"/>
            </a:xfrm>
            <a:prstGeom prst="rect">
              <a:avLst/>
            </a:prstGeom>
            <a:noFill/>
          </p:spPr>
        </p:pic>
      </p:grpSp>
      <p:cxnSp>
        <p:nvCxnSpPr>
          <p:cNvPr id="100" name="Straight Connector 99"/>
          <p:cNvCxnSpPr/>
          <p:nvPr/>
        </p:nvCxnSpPr>
        <p:spPr>
          <a:xfrm rot="5400000">
            <a:off x="1386840" y="4662646"/>
            <a:ext cx="2103120" cy="15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302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11484</TotalTime>
  <Words>1141</Words>
  <Application>Microsoft Macintosh PowerPoint</Application>
  <PresentationFormat>On-screen Show (4:3)</PresentationFormat>
  <Paragraphs>268</Paragraphs>
  <Slides>29</Slides>
  <Notes>14</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Mobile Data</vt:lpstr>
      <vt:lpstr>Sensors</vt:lpstr>
      <vt:lpstr>EG: ubifit</vt:lpstr>
      <vt:lpstr>EG: ubigreen</vt:lpstr>
      <vt:lpstr>PowerPoint Presentation</vt:lpstr>
      <vt:lpstr>PowerPoint Presentation</vt:lpstr>
      <vt:lpstr>values icon bar</vt:lpstr>
      <vt:lpstr>three data sources</vt:lpstr>
      <vt:lpstr>raw sensor data to transit activity</vt:lpstr>
      <vt:lpstr>three data sources</vt:lpstr>
      <vt:lpstr>PowerPoint Presentation</vt:lpstr>
      <vt:lpstr>three data sources</vt:lpstr>
      <vt:lpstr>3-week field study</vt:lpstr>
      <vt:lpstr>mobile data collected</vt:lpstr>
      <vt:lpstr>observed transit</vt:lpstr>
      <vt:lpstr>source of data</vt:lpstr>
      <vt:lpstr>AWARE framework</vt:lpstr>
      <vt:lpstr>Plugins help:</vt:lpstr>
      <vt:lpstr>AWARE Server</vt:lpstr>
      <vt:lpstr>AWARE Server dashboard</vt:lpstr>
      <vt:lpstr>Installing AWARE Client</vt:lpstr>
      <vt:lpstr>AWARE Client</vt:lpstr>
      <vt:lpstr>Accessing your data</vt:lpstr>
      <vt:lpstr>Accessing MySQL</vt:lpstr>
      <vt:lpstr>Debugging this assignment</vt:lpstr>
      <vt:lpstr>More Debugging</vt:lpstr>
      <vt:lpstr>What do can need to do with mobile data?</vt:lpstr>
      <vt:lpstr>Hand In Expectations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305</cp:revision>
  <dcterms:created xsi:type="dcterms:W3CDTF">2013-10-07T16:54:34Z</dcterms:created>
  <dcterms:modified xsi:type="dcterms:W3CDTF">2014-02-13T04:27:08Z</dcterms:modified>
</cp:coreProperties>
</file>